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45"/>
  </p:notesMasterIdLst>
  <p:handoutMasterIdLst>
    <p:handoutMasterId r:id="rId146"/>
  </p:handoutMasterIdLst>
  <p:sldIdLst>
    <p:sldId id="272" r:id="rId3"/>
    <p:sldId id="281" r:id="rId4"/>
    <p:sldId id="528" r:id="rId5"/>
    <p:sldId id="273" r:id="rId6"/>
    <p:sldId id="342" r:id="rId7"/>
    <p:sldId id="383" r:id="rId8"/>
    <p:sldId id="343" r:id="rId9"/>
    <p:sldId id="363" r:id="rId10"/>
    <p:sldId id="361" r:id="rId11"/>
    <p:sldId id="364" r:id="rId12"/>
    <p:sldId id="344" r:id="rId13"/>
    <p:sldId id="380" r:id="rId14"/>
    <p:sldId id="365" r:id="rId15"/>
    <p:sldId id="381" r:id="rId16"/>
    <p:sldId id="366" r:id="rId17"/>
    <p:sldId id="382" r:id="rId18"/>
    <p:sldId id="367" r:id="rId19"/>
    <p:sldId id="384" r:id="rId20"/>
    <p:sldId id="368" r:id="rId21"/>
    <p:sldId id="385" r:id="rId22"/>
    <p:sldId id="369" r:id="rId23"/>
    <p:sldId id="386" r:id="rId24"/>
    <p:sldId id="370" r:id="rId25"/>
    <p:sldId id="387" r:id="rId26"/>
    <p:sldId id="371" r:id="rId27"/>
    <p:sldId id="388" r:id="rId28"/>
    <p:sldId id="372" r:id="rId29"/>
    <p:sldId id="389" r:id="rId30"/>
    <p:sldId id="373" r:id="rId31"/>
    <p:sldId id="390" r:id="rId32"/>
    <p:sldId id="374" r:id="rId33"/>
    <p:sldId id="391" r:id="rId34"/>
    <p:sldId id="375" r:id="rId35"/>
    <p:sldId id="392" r:id="rId36"/>
    <p:sldId id="379" r:id="rId37"/>
    <p:sldId id="376" r:id="rId38"/>
    <p:sldId id="492" r:id="rId39"/>
    <p:sldId id="493" r:id="rId40"/>
    <p:sldId id="494" r:id="rId41"/>
    <p:sldId id="393" r:id="rId42"/>
    <p:sldId id="395" r:id="rId43"/>
    <p:sldId id="399" r:id="rId44"/>
    <p:sldId id="400" r:id="rId45"/>
    <p:sldId id="401" r:id="rId46"/>
    <p:sldId id="402" r:id="rId47"/>
    <p:sldId id="469" r:id="rId48"/>
    <p:sldId id="488" r:id="rId49"/>
    <p:sldId id="489" r:id="rId50"/>
    <p:sldId id="490" r:id="rId51"/>
    <p:sldId id="491" r:id="rId52"/>
    <p:sldId id="487" r:id="rId53"/>
    <p:sldId id="470" r:id="rId54"/>
    <p:sldId id="407" r:id="rId55"/>
    <p:sldId id="408" r:id="rId56"/>
    <p:sldId id="409" r:id="rId57"/>
    <p:sldId id="410" r:id="rId58"/>
    <p:sldId id="471" r:id="rId59"/>
    <p:sldId id="411" r:id="rId60"/>
    <p:sldId id="412" r:id="rId61"/>
    <p:sldId id="413" r:id="rId62"/>
    <p:sldId id="414" r:id="rId63"/>
    <p:sldId id="415" r:id="rId64"/>
    <p:sldId id="416" r:id="rId65"/>
    <p:sldId id="472" r:id="rId66"/>
    <p:sldId id="417" r:id="rId67"/>
    <p:sldId id="418" r:id="rId68"/>
    <p:sldId id="419" r:id="rId69"/>
    <p:sldId id="420" r:id="rId70"/>
    <p:sldId id="421" r:id="rId71"/>
    <p:sldId id="422" r:id="rId72"/>
    <p:sldId id="423" r:id="rId73"/>
    <p:sldId id="424" r:id="rId74"/>
    <p:sldId id="473" r:id="rId75"/>
    <p:sldId id="506" r:id="rId76"/>
    <p:sldId id="507" r:id="rId77"/>
    <p:sldId id="509" r:id="rId78"/>
    <p:sldId id="377" r:id="rId79"/>
    <p:sldId id="508" r:id="rId80"/>
    <p:sldId id="505" r:id="rId81"/>
    <p:sldId id="449" r:id="rId82"/>
    <p:sldId id="501" r:id="rId83"/>
    <p:sldId id="502" r:id="rId84"/>
    <p:sldId id="495" r:id="rId85"/>
    <p:sldId id="503" r:id="rId86"/>
    <p:sldId id="453" r:id="rId87"/>
    <p:sldId id="450" r:id="rId88"/>
    <p:sldId id="350" r:id="rId89"/>
    <p:sldId id="456" r:id="rId90"/>
    <p:sldId id="440" r:id="rId91"/>
    <p:sldId id="441" r:id="rId92"/>
    <p:sldId id="454" r:id="rId93"/>
    <p:sldId id="442" r:id="rId94"/>
    <p:sldId id="444" r:id="rId95"/>
    <p:sldId id="445" r:id="rId96"/>
    <p:sldId id="446" r:id="rId97"/>
    <p:sldId id="458" r:id="rId98"/>
    <p:sldId id="459" r:id="rId99"/>
    <p:sldId id="460" r:id="rId100"/>
    <p:sldId id="447" r:id="rId101"/>
    <p:sldId id="461" r:id="rId102"/>
    <p:sldId id="448" r:id="rId103"/>
    <p:sldId id="457" r:id="rId104"/>
    <p:sldId id="462" r:id="rId105"/>
    <p:sldId id="500" r:id="rId106"/>
    <p:sldId id="285" r:id="rId107"/>
    <p:sldId id="427" r:id="rId108"/>
    <p:sldId id="291" r:id="rId109"/>
    <p:sldId id="429" r:id="rId110"/>
    <p:sldId id="428" r:id="rId111"/>
    <p:sldId id="290" r:id="rId112"/>
    <p:sldId id="504" r:id="rId113"/>
    <p:sldId id="293" r:id="rId114"/>
    <p:sldId id="347" r:id="rId115"/>
    <p:sldId id="431" r:id="rId116"/>
    <p:sldId id="430" r:id="rId117"/>
    <p:sldId id="432" r:id="rId118"/>
    <p:sldId id="348" r:id="rId119"/>
    <p:sldId id="433" r:id="rId120"/>
    <p:sldId id="434" r:id="rId121"/>
    <p:sldId id="435" r:id="rId122"/>
    <p:sldId id="349" r:id="rId123"/>
    <p:sldId id="436" r:id="rId124"/>
    <p:sldId id="437" r:id="rId125"/>
    <p:sldId id="439" r:id="rId126"/>
    <p:sldId id="438" r:id="rId127"/>
    <p:sldId id="517" r:id="rId128"/>
    <p:sldId id="513" r:id="rId129"/>
    <p:sldId id="511" r:id="rId130"/>
    <p:sldId id="518" r:id="rId131"/>
    <p:sldId id="521" r:id="rId132"/>
    <p:sldId id="516" r:id="rId133"/>
    <p:sldId id="526" r:id="rId134"/>
    <p:sldId id="514" r:id="rId135"/>
    <p:sldId id="360" r:id="rId136"/>
    <p:sldId id="510" r:id="rId137"/>
    <p:sldId id="512" r:id="rId138"/>
    <p:sldId id="523" r:id="rId139"/>
    <p:sldId id="527" r:id="rId140"/>
    <p:sldId id="292" r:id="rId141"/>
    <p:sldId id="331" r:id="rId142"/>
    <p:sldId id="340" r:id="rId143"/>
    <p:sldId id="341" r:id="rId1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3CE57-8D8B-4086-849F-1C98BDB075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C6CFECE-4D74-443A-90D8-4355DBDF21DB}">
      <dgm:prSet phldrT="[Text]" custT="1"/>
      <dgm:spPr>
        <a:xfrm>
          <a:off x="800" y="635127"/>
          <a:ext cx="1438961" cy="846836"/>
        </a:xfr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Only </a:t>
          </a:r>
        </a:p>
        <a:p>
          <a:r>
            <a:rPr 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phoneme </a:t>
          </a:r>
        </a:p>
        <a:p>
          <a:r>
            <a:rPr 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skills</a:t>
          </a:r>
        </a:p>
      </dgm:t>
    </dgm:pt>
    <dgm:pt modelId="{0392F76A-8878-4D1C-A47A-A56EC88CF943}" type="parTrans" cxnId="{6E192AD1-74E7-4034-AF47-EA471AD8F714}">
      <dgm:prSet/>
      <dgm:spPr/>
      <dgm:t>
        <a:bodyPr/>
        <a:lstStyle/>
        <a:p>
          <a:endParaRPr lang="en-US"/>
        </a:p>
      </dgm:t>
    </dgm:pt>
    <dgm:pt modelId="{4FEFCC92-035A-4219-8D58-6463F363BF3A}" type="sibTrans" cxnId="{6E192AD1-74E7-4034-AF47-EA471AD8F714}">
      <dgm:prSet/>
      <dgm:spPr/>
      <dgm:t>
        <a:bodyPr/>
        <a:lstStyle/>
        <a:p>
          <a:endParaRPr lang="en-US"/>
        </a:p>
      </dgm:t>
    </dgm:pt>
    <dgm:pt modelId="{A15E16DA-2242-4BCC-BA7F-2A0866EDD2A2}">
      <dgm:prSet phldrT="[Text]" custT="1"/>
      <dgm:spPr>
        <a:xfrm>
          <a:off x="1554306" y="635127"/>
          <a:ext cx="1438961" cy="846836"/>
        </a:xfr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Includes all phonological awareness skills including phonemes, onsets, and rime</a:t>
          </a:r>
        </a:p>
      </dgm:t>
    </dgm:pt>
    <dgm:pt modelId="{EE4BCF83-1A71-4D40-B0F1-C94B8F91618E}" type="parTrans" cxnId="{39665070-DDBC-4B81-BAA0-6C4D9887FCB6}">
      <dgm:prSet/>
      <dgm:spPr/>
      <dgm:t>
        <a:bodyPr/>
        <a:lstStyle/>
        <a:p>
          <a:endParaRPr lang="en-US"/>
        </a:p>
      </dgm:t>
    </dgm:pt>
    <dgm:pt modelId="{CCD3A807-4B49-466D-B69B-84889D02C5DA}" type="sibTrans" cxnId="{39665070-DDBC-4B81-BAA0-6C4D9887FCB6}">
      <dgm:prSet/>
      <dgm:spPr/>
      <dgm:t>
        <a:bodyPr/>
        <a:lstStyle/>
        <a:p>
          <a:endParaRPr lang="en-US"/>
        </a:p>
      </dgm:t>
    </dgm:pt>
    <dgm:pt modelId="{A50F2A23-8DA9-41BE-BA2B-617CCB84D64B}">
      <dgm:prSet phldrT="[Text]" custT="1"/>
      <dgm:spPr>
        <a:xfrm>
          <a:off x="3107812" y="635127"/>
          <a:ext cx="1438961" cy="846836"/>
        </a:xfr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capacity to identify and manipulate syllables as well as onsets, rimes, codas, and phonemes</a:t>
          </a:r>
        </a:p>
      </dgm:t>
    </dgm:pt>
    <dgm:pt modelId="{C2016353-1F6E-4EFC-8ABF-0919A5BB2F12}" type="parTrans" cxnId="{BD70A51E-426C-4820-9C38-B3C9BF8F8F34}">
      <dgm:prSet/>
      <dgm:spPr/>
      <dgm:t>
        <a:bodyPr/>
        <a:lstStyle/>
        <a:p>
          <a:endParaRPr lang="en-US"/>
        </a:p>
      </dgm:t>
    </dgm:pt>
    <dgm:pt modelId="{F5258245-29C1-4B3D-94F7-86FBF994FE65}" type="sibTrans" cxnId="{BD70A51E-426C-4820-9C38-B3C9BF8F8F34}">
      <dgm:prSet/>
      <dgm:spPr/>
      <dgm:t>
        <a:bodyPr/>
        <a:lstStyle/>
        <a:p>
          <a:endParaRPr lang="en-US"/>
        </a:p>
      </dgm:t>
    </dgm:pt>
    <dgm:pt modelId="{9088A517-D437-4EF5-BEF2-27C78CED68B0}">
      <dgm:prSet phldrT="[Text]" custT="1"/>
      <dgm:spPr>
        <a:xfrm>
          <a:off x="4661317" y="635127"/>
          <a:ext cx="1438961" cy="846836"/>
        </a:xfr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Refers to phonological sensitivity including words, syllables, onsets, rimes, and phonemes</a:t>
          </a:r>
        </a:p>
      </dgm:t>
    </dgm:pt>
    <dgm:pt modelId="{A6A01F1E-E6D4-451E-8881-195E7ECB3927}" type="parTrans" cxnId="{AF22010E-9643-4466-ABBE-E51C4FC2EE53}">
      <dgm:prSet/>
      <dgm:spPr/>
      <dgm:t>
        <a:bodyPr/>
        <a:lstStyle/>
        <a:p>
          <a:endParaRPr lang="en-US"/>
        </a:p>
      </dgm:t>
    </dgm:pt>
    <dgm:pt modelId="{F555C015-3C02-4574-9D31-1F87A5B8DB81}" type="sibTrans" cxnId="{AF22010E-9643-4466-ABBE-E51C4FC2EE53}">
      <dgm:prSet/>
      <dgm:spPr/>
      <dgm:t>
        <a:bodyPr/>
        <a:lstStyle/>
        <a:p>
          <a:endParaRPr lang="en-US"/>
        </a:p>
      </dgm:t>
    </dgm:pt>
    <dgm:pt modelId="{EAD94A64-C8D0-4B11-A6CC-3F4D5AAF3517}" type="pres">
      <dgm:prSet presAssocID="{9673CE57-8D8B-4086-849F-1C98BDB075CB}" presName="CompostProcess" presStyleCnt="0">
        <dgm:presLayoutVars>
          <dgm:dir/>
          <dgm:resizeHandles val="exact"/>
        </dgm:presLayoutVars>
      </dgm:prSet>
      <dgm:spPr/>
    </dgm:pt>
    <dgm:pt modelId="{5A3883A8-5A30-4B10-AFF4-6ABB76995047}" type="pres">
      <dgm:prSet presAssocID="{9673CE57-8D8B-4086-849F-1C98BDB075CB}" presName="arrow" presStyleLbl="bgShp" presStyleIdx="0" presStyleCnt="1"/>
      <dgm:spPr>
        <a:xfrm>
          <a:off x="457581" y="0"/>
          <a:ext cx="5185918" cy="2117090"/>
        </a:xfrm>
        <a:prstGeom prst="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gm:spPr>
    </dgm:pt>
    <dgm:pt modelId="{D53FA3D9-5FBB-4C9D-BB52-547D7819A7AC}" type="pres">
      <dgm:prSet presAssocID="{9673CE57-8D8B-4086-849F-1C98BDB075CB}" presName="linearProcess" presStyleCnt="0"/>
      <dgm:spPr/>
    </dgm:pt>
    <dgm:pt modelId="{4C1CBBAD-5678-46C4-9210-B41BC2548B89}" type="pres">
      <dgm:prSet presAssocID="{1C6CFECE-4D74-443A-90D8-4355DBDF21DB}" presName="textNode" presStyleLbl="node1" presStyleIdx="0" presStyleCnt="4" custScaleX="94562" custScaleY="103028" custLinFactX="300000" custLinFactNeighborX="350937" custLinFactNeighborY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3A86603-B889-422D-B6D7-215C24FFF254}" type="pres">
      <dgm:prSet presAssocID="{4FEFCC92-035A-4219-8D58-6463F363BF3A}" presName="sibTrans" presStyleCnt="0"/>
      <dgm:spPr/>
    </dgm:pt>
    <dgm:pt modelId="{3D6F9B0F-9E63-4BFA-ADA4-E1AE1221FA13}" type="pres">
      <dgm:prSet presAssocID="{A15E16DA-2242-4BCC-BA7F-2A0866EDD2A2}" presName="textNode" presStyleLbl="node1" presStyleIdx="1" presStyleCnt="4" custScaleX="112000" custScaleY="99192" custLinFactX="100000" custLinFactNeighborX="162200" custLinFactNeighborY="19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6785334-F7E2-4AE5-84A0-62A8EE1EAA43}" type="pres">
      <dgm:prSet presAssocID="{CCD3A807-4B49-466D-B69B-84889D02C5DA}" presName="sibTrans" presStyleCnt="0"/>
      <dgm:spPr/>
    </dgm:pt>
    <dgm:pt modelId="{254C53C5-43DF-403F-B1D7-6453AF711989}" type="pres">
      <dgm:prSet presAssocID="{A50F2A23-8DA9-41BE-BA2B-617CCB84D64B}" presName="textNode" presStyleLbl="node1" presStyleIdx="2" presStyleCnt="4" custScaleX="113890" custScaleY="103029" custLinFactX="-100000" custLinFactNeighborX="-146428" custLinFactNeighborY="19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54B028F-1B21-4151-97FD-01097E16D27B}" type="pres">
      <dgm:prSet presAssocID="{F5258245-29C1-4B3D-94F7-86FBF994FE65}" presName="sibTrans" presStyleCnt="0"/>
      <dgm:spPr/>
    </dgm:pt>
    <dgm:pt modelId="{B03D2EF9-FB7E-4D78-A431-04C6E724F547}" type="pres">
      <dgm:prSet presAssocID="{9088A517-D437-4EF5-BEF2-27C78CED68B0}" presName="textNode" presStyleLbl="node1" presStyleIdx="3" presStyleCnt="4" custScaleX="107077" custScaleY="100471" custLinFactX="-312701" custLinFactNeighborX="-400000" custLinFactNeighborY="191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3A4A4D4-C32A-4BBB-BBB8-3361849CB028}" type="presOf" srcId="{9673CE57-8D8B-4086-849F-1C98BDB075CB}" destId="{EAD94A64-C8D0-4B11-A6CC-3F4D5AAF3517}" srcOrd="0" destOrd="0" presId="urn:microsoft.com/office/officeart/2005/8/layout/hProcess9"/>
    <dgm:cxn modelId="{39665070-DDBC-4B81-BAA0-6C4D9887FCB6}" srcId="{9673CE57-8D8B-4086-849F-1C98BDB075CB}" destId="{A15E16DA-2242-4BCC-BA7F-2A0866EDD2A2}" srcOrd="1" destOrd="0" parTransId="{EE4BCF83-1A71-4D40-B0F1-C94B8F91618E}" sibTransId="{CCD3A807-4B49-466D-B69B-84889D02C5DA}"/>
    <dgm:cxn modelId="{AD5CAF53-9286-46F8-8F7A-BF747D9EBF38}" type="presOf" srcId="{9088A517-D437-4EF5-BEF2-27C78CED68B0}" destId="{B03D2EF9-FB7E-4D78-A431-04C6E724F547}" srcOrd="0" destOrd="0" presId="urn:microsoft.com/office/officeart/2005/8/layout/hProcess9"/>
    <dgm:cxn modelId="{AF22010E-9643-4466-ABBE-E51C4FC2EE53}" srcId="{9673CE57-8D8B-4086-849F-1C98BDB075CB}" destId="{9088A517-D437-4EF5-BEF2-27C78CED68B0}" srcOrd="3" destOrd="0" parTransId="{A6A01F1E-E6D4-451E-8881-195E7ECB3927}" sibTransId="{F555C015-3C02-4574-9D31-1F87A5B8DB81}"/>
    <dgm:cxn modelId="{1544A1CC-E419-4988-8302-389BE0D618D7}" type="presOf" srcId="{1C6CFECE-4D74-443A-90D8-4355DBDF21DB}" destId="{4C1CBBAD-5678-46C4-9210-B41BC2548B89}" srcOrd="0" destOrd="0" presId="urn:microsoft.com/office/officeart/2005/8/layout/hProcess9"/>
    <dgm:cxn modelId="{6E192AD1-74E7-4034-AF47-EA471AD8F714}" srcId="{9673CE57-8D8B-4086-849F-1C98BDB075CB}" destId="{1C6CFECE-4D74-443A-90D8-4355DBDF21DB}" srcOrd="0" destOrd="0" parTransId="{0392F76A-8878-4D1C-A47A-A56EC88CF943}" sibTransId="{4FEFCC92-035A-4219-8D58-6463F363BF3A}"/>
    <dgm:cxn modelId="{BD70A51E-426C-4820-9C38-B3C9BF8F8F34}" srcId="{9673CE57-8D8B-4086-849F-1C98BDB075CB}" destId="{A50F2A23-8DA9-41BE-BA2B-617CCB84D64B}" srcOrd="2" destOrd="0" parTransId="{C2016353-1F6E-4EFC-8ABF-0919A5BB2F12}" sibTransId="{F5258245-29C1-4B3D-94F7-86FBF994FE65}"/>
    <dgm:cxn modelId="{0FA055CB-1E38-41AA-AE97-4D40BA2CD97C}" type="presOf" srcId="{A50F2A23-8DA9-41BE-BA2B-617CCB84D64B}" destId="{254C53C5-43DF-403F-B1D7-6453AF711989}" srcOrd="0" destOrd="0" presId="urn:microsoft.com/office/officeart/2005/8/layout/hProcess9"/>
    <dgm:cxn modelId="{B66C7E59-533C-41F7-92B2-09804BC54A98}" type="presOf" srcId="{A15E16DA-2242-4BCC-BA7F-2A0866EDD2A2}" destId="{3D6F9B0F-9E63-4BFA-ADA4-E1AE1221FA13}" srcOrd="0" destOrd="0" presId="urn:microsoft.com/office/officeart/2005/8/layout/hProcess9"/>
    <dgm:cxn modelId="{369C311F-3BE1-47E1-9D25-92651C8F67AF}" type="presParOf" srcId="{EAD94A64-C8D0-4B11-A6CC-3F4D5AAF3517}" destId="{5A3883A8-5A30-4B10-AFF4-6ABB76995047}" srcOrd="0" destOrd="0" presId="urn:microsoft.com/office/officeart/2005/8/layout/hProcess9"/>
    <dgm:cxn modelId="{592048A0-8522-40C9-8ED0-10952E216903}" type="presParOf" srcId="{EAD94A64-C8D0-4B11-A6CC-3F4D5AAF3517}" destId="{D53FA3D9-5FBB-4C9D-BB52-547D7819A7AC}" srcOrd="1" destOrd="0" presId="urn:microsoft.com/office/officeart/2005/8/layout/hProcess9"/>
    <dgm:cxn modelId="{F2CCCDB6-52E2-4538-BB19-38C8FC73A9BB}" type="presParOf" srcId="{D53FA3D9-5FBB-4C9D-BB52-547D7819A7AC}" destId="{4C1CBBAD-5678-46C4-9210-B41BC2548B89}" srcOrd="0" destOrd="0" presId="urn:microsoft.com/office/officeart/2005/8/layout/hProcess9"/>
    <dgm:cxn modelId="{3702C5D2-F4A5-4448-8861-0BB5E06E3A40}" type="presParOf" srcId="{D53FA3D9-5FBB-4C9D-BB52-547D7819A7AC}" destId="{23A86603-B889-422D-B6D7-215C24FFF254}" srcOrd="1" destOrd="0" presId="urn:microsoft.com/office/officeart/2005/8/layout/hProcess9"/>
    <dgm:cxn modelId="{9F7B39B1-CA88-4490-A027-4A75F257BC7B}" type="presParOf" srcId="{D53FA3D9-5FBB-4C9D-BB52-547D7819A7AC}" destId="{3D6F9B0F-9E63-4BFA-ADA4-E1AE1221FA13}" srcOrd="2" destOrd="0" presId="urn:microsoft.com/office/officeart/2005/8/layout/hProcess9"/>
    <dgm:cxn modelId="{08E996A9-EEEA-44CC-BE4C-16986C4D0A4D}" type="presParOf" srcId="{D53FA3D9-5FBB-4C9D-BB52-547D7819A7AC}" destId="{C6785334-F7E2-4AE5-84A0-62A8EE1EAA43}" srcOrd="3" destOrd="0" presId="urn:microsoft.com/office/officeart/2005/8/layout/hProcess9"/>
    <dgm:cxn modelId="{0D20E814-899C-4697-AEED-E98337E6395F}" type="presParOf" srcId="{D53FA3D9-5FBB-4C9D-BB52-547D7819A7AC}" destId="{254C53C5-43DF-403F-B1D7-6453AF711989}" srcOrd="4" destOrd="0" presId="urn:microsoft.com/office/officeart/2005/8/layout/hProcess9"/>
    <dgm:cxn modelId="{DFFCBD8C-BEB8-4B69-B956-E2F71680D93E}" type="presParOf" srcId="{D53FA3D9-5FBB-4C9D-BB52-547D7819A7AC}" destId="{054B028F-1B21-4151-97FD-01097E16D27B}" srcOrd="5" destOrd="0" presId="urn:microsoft.com/office/officeart/2005/8/layout/hProcess9"/>
    <dgm:cxn modelId="{662E12FC-020D-473F-9AA9-099B40FF43B1}" type="presParOf" srcId="{D53FA3D9-5FBB-4C9D-BB52-547D7819A7AC}" destId="{B03D2EF9-FB7E-4D78-A431-04C6E724F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82DAA-11B5-414E-B2DE-63F268CA2BA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2FE9DD8-CA53-4A86-9E27-9133A99FBEF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Pre-alphabetic phase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40BB9-6BC2-456C-9616-29BC25CE63FE}" type="parTrans" cxnId="{1AF7E375-6003-4845-81DC-0C3669EE4FF9}">
      <dgm:prSet/>
      <dgm:spPr/>
      <dgm:t>
        <a:bodyPr/>
        <a:lstStyle/>
        <a:p>
          <a:endParaRPr lang="en-US"/>
        </a:p>
      </dgm:t>
    </dgm:pt>
    <dgm:pt modelId="{2AD35D86-585E-433B-85EB-2DF1EBB694AA}" type="sibTrans" cxnId="{1AF7E375-6003-4845-81DC-0C3669EE4FF9}">
      <dgm:prSet/>
      <dgm:spPr/>
      <dgm:t>
        <a:bodyPr/>
        <a:lstStyle/>
        <a:p>
          <a:endParaRPr lang="en-US"/>
        </a:p>
      </dgm:t>
    </dgm:pt>
    <dgm:pt modelId="{CB7052E1-C673-41A3-B4F5-9CA5D0CB8B7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Full alphabetic phase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D67AA-C27A-46D8-8BF4-21038F9DAD0D}" type="parTrans" cxnId="{536E8D32-C6DA-4B0B-B30E-108BC39E24B6}">
      <dgm:prSet/>
      <dgm:spPr/>
      <dgm:t>
        <a:bodyPr/>
        <a:lstStyle/>
        <a:p>
          <a:endParaRPr lang="en-US"/>
        </a:p>
      </dgm:t>
    </dgm:pt>
    <dgm:pt modelId="{249B0789-5030-43AE-9175-7A2910A42EA4}" type="sibTrans" cxnId="{536E8D32-C6DA-4B0B-B30E-108BC39E24B6}">
      <dgm:prSet/>
      <dgm:spPr/>
      <dgm:t>
        <a:bodyPr/>
        <a:lstStyle/>
        <a:p>
          <a:endParaRPr lang="en-US"/>
        </a:p>
      </dgm:t>
    </dgm:pt>
    <dgm:pt modelId="{2C51BDAF-DF09-4389-8773-176FCC26693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Consolidated alphabetic phase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B217F-C9BA-4416-9661-9A32F34C44B6}" type="parTrans" cxnId="{0CED14F8-EFDC-44B3-9738-DF05EEAEF243}">
      <dgm:prSet/>
      <dgm:spPr/>
      <dgm:t>
        <a:bodyPr/>
        <a:lstStyle/>
        <a:p>
          <a:endParaRPr lang="en-US"/>
        </a:p>
      </dgm:t>
    </dgm:pt>
    <dgm:pt modelId="{F094B4B6-5868-4E60-B9F1-F97FEDB61035}" type="sibTrans" cxnId="{0CED14F8-EFDC-44B3-9738-DF05EEAEF243}">
      <dgm:prSet/>
      <dgm:spPr/>
      <dgm:t>
        <a:bodyPr/>
        <a:lstStyle/>
        <a:p>
          <a:endParaRPr lang="en-US"/>
        </a:p>
      </dgm:t>
    </dgm:pt>
    <dgm:pt modelId="{23FEE51D-E02C-45FA-9949-31F4AA0562D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Partial alphabetic phase 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204AC-26E0-4AEB-BC38-D78524AEC6A5}" type="parTrans" cxnId="{77B5F55C-2294-4AB9-9242-1BFC00847FF7}">
      <dgm:prSet/>
      <dgm:spPr/>
      <dgm:t>
        <a:bodyPr/>
        <a:lstStyle/>
        <a:p>
          <a:endParaRPr lang="en-US"/>
        </a:p>
      </dgm:t>
    </dgm:pt>
    <dgm:pt modelId="{64F8D210-B241-4BA1-B73E-7FAF3FB46AE8}" type="sibTrans" cxnId="{77B5F55C-2294-4AB9-9242-1BFC00847FF7}">
      <dgm:prSet/>
      <dgm:spPr/>
      <dgm:t>
        <a:bodyPr/>
        <a:lstStyle/>
        <a:p>
          <a:endParaRPr lang="en-US"/>
        </a:p>
      </dgm:t>
    </dgm:pt>
    <dgm:pt modelId="{F4BEED93-92D4-476A-B5B4-DDBC771BEA4F}" type="pres">
      <dgm:prSet presAssocID="{B8882DAA-11B5-414E-B2DE-63F268CA2BA1}" presName="CompostProcess" presStyleCnt="0">
        <dgm:presLayoutVars>
          <dgm:dir/>
          <dgm:resizeHandles val="exact"/>
        </dgm:presLayoutVars>
      </dgm:prSet>
      <dgm:spPr/>
    </dgm:pt>
    <dgm:pt modelId="{DB5304A8-39D1-407B-9B1B-15AF2C151EF8}" type="pres">
      <dgm:prSet presAssocID="{B8882DAA-11B5-414E-B2DE-63F268CA2BA1}" presName="arrow" presStyleLbl="bgShp" presStyleIdx="0" presStyleCnt="1"/>
      <dgm:spPr/>
    </dgm:pt>
    <dgm:pt modelId="{46E1DB8A-FF79-4E3B-8333-3324F482E906}" type="pres">
      <dgm:prSet presAssocID="{B8882DAA-11B5-414E-B2DE-63F268CA2BA1}" presName="linearProcess" presStyleCnt="0"/>
      <dgm:spPr/>
    </dgm:pt>
    <dgm:pt modelId="{463BA207-19D9-43E4-BE94-E41BC0C49860}" type="pres">
      <dgm:prSet presAssocID="{62FE9DD8-CA53-4A86-9E27-9133A99FBEF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46460-66AE-4C7D-B81E-586D5B8F440F}" type="pres">
      <dgm:prSet presAssocID="{2AD35D86-585E-433B-85EB-2DF1EBB694AA}" presName="sibTrans" presStyleCnt="0"/>
      <dgm:spPr/>
    </dgm:pt>
    <dgm:pt modelId="{B9ECD18A-60CC-4350-9181-CF8B7E3A6575}" type="pres">
      <dgm:prSet presAssocID="{23FEE51D-E02C-45FA-9949-31F4AA0562D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2FFDA-03A5-43FE-B15D-2B6EFF5CEBC5}" type="pres">
      <dgm:prSet presAssocID="{64F8D210-B241-4BA1-B73E-7FAF3FB46AE8}" presName="sibTrans" presStyleCnt="0"/>
      <dgm:spPr/>
    </dgm:pt>
    <dgm:pt modelId="{D5118A81-78FA-4EA7-B71F-AF6945AC8E91}" type="pres">
      <dgm:prSet presAssocID="{CB7052E1-C673-41A3-B4F5-9CA5D0CB8B7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624FE-E013-4FA0-92E4-BD8E9BCA4603}" type="pres">
      <dgm:prSet presAssocID="{249B0789-5030-43AE-9175-7A2910A42EA4}" presName="sibTrans" presStyleCnt="0"/>
      <dgm:spPr/>
    </dgm:pt>
    <dgm:pt modelId="{47139F7A-9B09-45CA-A9CE-4E9E03A7C275}" type="pres">
      <dgm:prSet presAssocID="{2C51BDAF-DF09-4389-8773-176FCC26693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47153-E4B7-400B-AA9E-86F12D558A89}" type="presOf" srcId="{CB7052E1-C673-41A3-B4F5-9CA5D0CB8B73}" destId="{D5118A81-78FA-4EA7-B71F-AF6945AC8E91}" srcOrd="0" destOrd="0" presId="urn:microsoft.com/office/officeart/2005/8/layout/hProcess9"/>
    <dgm:cxn modelId="{1AF7E375-6003-4845-81DC-0C3669EE4FF9}" srcId="{B8882DAA-11B5-414E-B2DE-63F268CA2BA1}" destId="{62FE9DD8-CA53-4A86-9E27-9133A99FBEF2}" srcOrd="0" destOrd="0" parTransId="{01140BB9-6BC2-456C-9616-29BC25CE63FE}" sibTransId="{2AD35D86-585E-433B-85EB-2DF1EBB694AA}"/>
    <dgm:cxn modelId="{536E8D32-C6DA-4B0B-B30E-108BC39E24B6}" srcId="{B8882DAA-11B5-414E-B2DE-63F268CA2BA1}" destId="{CB7052E1-C673-41A3-B4F5-9CA5D0CB8B73}" srcOrd="2" destOrd="0" parTransId="{4C7D67AA-C27A-46D8-8BF4-21038F9DAD0D}" sibTransId="{249B0789-5030-43AE-9175-7A2910A42EA4}"/>
    <dgm:cxn modelId="{40E45B0F-9489-49FF-B422-5DAE16D2C482}" type="presOf" srcId="{62FE9DD8-CA53-4A86-9E27-9133A99FBEF2}" destId="{463BA207-19D9-43E4-BE94-E41BC0C49860}" srcOrd="0" destOrd="0" presId="urn:microsoft.com/office/officeart/2005/8/layout/hProcess9"/>
    <dgm:cxn modelId="{77B5F55C-2294-4AB9-9242-1BFC00847FF7}" srcId="{B8882DAA-11B5-414E-B2DE-63F268CA2BA1}" destId="{23FEE51D-E02C-45FA-9949-31F4AA0562DE}" srcOrd="1" destOrd="0" parTransId="{E24204AC-26E0-4AEB-BC38-D78524AEC6A5}" sibTransId="{64F8D210-B241-4BA1-B73E-7FAF3FB46AE8}"/>
    <dgm:cxn modelId="{EB965056-39C1-4D37-8918-8507AAE2BFD7}" type="presOf" srcId="{23FEE51D-E02C-45FA-9949-31F4AA0562DE}" destId="{B9ECD18A-60CC-4350-9181-CF8B7E3A6575}" srcOrd="0" destOrd="0" presId="urn:microsoft.com/office/officeart/2005/8/layout/hProcess9"/>
    <dgm:cxn modelId="{0CED14F8-EFDC-44B3-9738-DF05EEAEF243}" srcId="{B8882DAA-11B5-414E-B2DE-63F268CA2BA1}" destId="{2C51BDAF-DF09-4389-8773-176FCC26693A}" srcOrd="3" destOrd="0" parTransId="{3B0B217F-C9BA-4416-9661-9A32F34C44B6}" sibTransId="{F094B4B6-5868-4E60-B9F1-F97FEDB61035}"/>
    <dgm:cxn modelId="{10789773-2FAC-4431-8F7C-4F96723CB70F}" type="presOf" srcId="{B8882DAA-11B5-414E-B2DE-63F268CA2BA1}" destId="{F4BEED93-92D4-476A-B5B4-DDBC771BEA4F}" srcOrd="0" destOrd="0" presId="urn:microsoft.com/office/officeart/2005/8/layout/hProcess9"/>
    <dgm:cxn modelId="{30836567-61A1-432E-894F-4165D4E7C34B}" type="presOf" srcId="{2C51BDAF-DF09-4389-8773-176FCC26693A}" destId="{47139F7A-9B09-45CA-A9CE-4E9E03A7C275}" srcOrd="0" destOrd="0" presId="urn:microsoft.com/office/officeart/2005/8/layout/hProcess9"/>
    <dgm:cxn modelId="{9BB4C801-7267-4E18-AA37-0FDE395CF14F}" type="presParOf" srcId="{F4BEED93-92D4-476A-B5B4-DDBC771BEA4F}" destId="{DB5304A8-39D1-407B-9B1B-15AF2C151EF8}" srcOrd="0" destOrd="0" presId="urn:microsoft.com/office/officeart/2005/8/layout/hProcess9"/>
    <dgm:cxn modelId="{914E5823-1852-44A2-BCC2-5FC8CC635F04}" type="presParOf" srcId="{F4BEED93-92D4-476A-B5B4-DDBC771BEA4F}" destId="{46E1DB8A-FF79-4E3B-8333-3324F482E906}" srcOrd="1" destOrd="0" presId="urn:microsoft.com/office/officeart/2005/8/layout/hProcess9"/>
    <dgm:cxn modelId="{5C8DB2BE-EEE4-4C3A-83F1-848D9ECF3D31}" type="presParOf" srcId="{46E1DB8A-FF79-4E3B-8333-3324F482E906}" destId="{463BA207-19D9-43E4-BE94-E41BC0C49860}" srcOrd="0" destOrd="0" presId="urn:microsoft.com/office/officeart/2005/8/layout/hProcess9"/>
    <dgm:cxn modelId="{7839D8AB-9BB4-4C4B-85A7-34905A5D5BD4}" type="presParOf" srcId="{46E1DB8A-FF79-4E3B-8333-3324F482E906}" destId="{6DF46460-66AE-4C7D-B81E-586D5B8F440F}" srcOrd="1" destOrd="0" presId="urn:microsoft.com/office/officeart/2005/8/layout/hProcess9"/>
    <dgm:cxn modelId="{544F0E20-3B03-47C5-A5A7-E93E33C795B3}" type="presParOf" srcId="{46E1DB8A-FF79-4E3B-8333-3324F482E906}" destId="{B9ECD18A-60CC-4350-9181-CF8B7E3A6575}" srcOrd="2" destOrd="0" presId="urn:microsoft.com/office/officeart/2005/8/layout/hProcess9"/>
    <dgm:cxn modelId="{EBE5A42F-A12D-4CD9-8A88-F0AD01A97AC0}" type="presParOf" srcId="{46E1DB8A-FF79-4E3B-8333-3324F482E906}" destId="{5AE2FFDA-03A5-43FE-B15D-2B6EFF5CEBC5}" srcOrd="3" destOrd="0" presId="urn:microsoft.com/office/officeart/2005/8/layout/hProcess9"/>
    <dgm:cxn modelId="{E603CD16-1BEF-48AD-9157-6041C76755FE}" type="presParOf" srcId="{46E1DB8A-FF79-4E3B-8333-3324F482E906}" destId="{D5118A81-78FA-4EA7-B71F-AF6945AC8E91}" srcOrd="4" destOrd="0" presId="urn:microsoft.com/office/officeart/2005/8/layout/hProcess9"/>
    <dgm:cxn modelId="{8BD6BBCA-4836-470D-8104-4E28BC86AA97}" type="presParOf" srcId="{46E1DB8A-FF79-4E3B-8333-3324F482E906}" destId="{0C9624FE-E013-4FA0-92E4-BD8E9BCA4603}" srcOrd="5" destOrd="0" presId="urn:microsoft.com/office/officeart/2005/8/layout/hProcess9"/>
    <dgm:cxn modelId="{72B8D771-690A-4AE6-A90E-CEAE3B36847C}" type="presParOf" srcId="{46E1DB8A-FF79-4E3B-8333-3324F482E906}" destId="{47139F7A-9B09-45CA-A9CE-4E9E03A7C27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883A8-5A30-4B10-AFF4-6ABB76995047}">
      <dsp:nvSpPr>
        <dsp:cNvPr id="0" name=""/>
        <dsp:cNvSpPr/>
      </dsp:nvSpPr>
      <dsp:spPr>
        <a:xfrm>
          <a:off x="797171" y="0"/>
          <a:ext cx="9034605" cy="5110797"/>
        </a:xfrm>
        <a:prstGeom prst="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CBBAD-5678-46C4-9210-B41BC2548B89}">
      <dsp:nvSpPr>
        <dsp:cNvPr id="0" name=""/>
        <dsp:cNvSpPr/>
      </dsp:nvSpPr>
      <dsp:spPr>
        <a:xfrm>
          <a:off x="7957433" y="1502308"/>
          <a:ext cx="2113559" cy="21062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Only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phoneme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skills</a:t>
          </a:r>
        </a:p>
      </dsp:txBody>
      <dsp:txXfrm>
        <a:off x="8060250" y="1605125"/>
        <a:ext cx="1907925" cy="1900586"/>
      </dsp:txXfrm>
    </dsp:sp>
    <dsp:sp modelId="{3D6F9B0F-9E63-4BFA-ADA4-E1AE1221FA13}">
      <dsp:nvSpPr>
        <dsp:cNvPr id="0" name=""/>
        <dsp:cNvSpPr/>
      </dsp:nvSpPr>
      <dsp:spPr>
        <a:xfrm>
          <a:off x="5284805" y="1580728"/>
          <a:ext cx="2503316" cy="2027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Includes all phonological awareness skills including phonemes, onsets, and rime</a:t>
          </a:r>
        </a:p>
      </dsp:txBody>
      <dsp:txXfrm>
        <a:off x="5383794" y="1679717"/>
        <a:ext cx="2305338" cy="1829822"/>
      </dsp:txXfrm>
    </dsp:sp>
    <dsp:sp modelId="{254C53C5-43DF-403F-B1D7-6453AF711989}">
      <dsp:nvSpPr>
        <dsp:cNvPr id="0" name=""/>
        <dsp:cNvSpPr/>
      </dsp:nvSpPr>
      <dsp:spPr>
        <a:xfrm>
          <a:off x="2575020" y="1541508"/>
          <a:ext cx="2545560" cy="210624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The capacity to identify and manipulate syllables as well as onsets, rimes, codas, and phonemes</a:t>
          </a:r>
        </a:p>
      </dsp:txBody>
      <dsp:txXfrm>
        <a:off x="2677838" y="1644326"/>
        <a:ext cx="2339924" cy="1900605"/>
      </dsp:txXfrm>
    </dsp:sp>
    <dsp:sp modelId="{B03D2EF9-FB7E-4D78-A431-04C6E724F547}">
      <dsp:nvSpPr>
        <dsp:cNvPr id="0" name=""/>
        <dsp:cNvSpPr/>
      </dsp:nvSpPr>
      <dsp:spPr>
        <a:xfrm>
          <a:off x="0" y="1567655"/>
          <a:ext cx="2393282" cy="205394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Refers to phonological sensitivity including words, syllables, onsets, rimes, and phonemes</a:t>
          </a:r>
        </a:p>
      </dsp:txBody>
      <dsp:txXfrm>
        <a:off x="100265" y="1667920"/>
        <a:ext cx="2192752" cy="1853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F3C26-BF85-473C-BC3C-9A0AA6E509EC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84D323-A2E6-4B15-8DC9-358F3FC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35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0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9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6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8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72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0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90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44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1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91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48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1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83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79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41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01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3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83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8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22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73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60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5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60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72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18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82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2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22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0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6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Survey of Teacher </a:t>
            </a:r>
            <a:r>
              <a:rPr lang="en-US" dirty="0" err="1"/>
              <a:t>PhAKS</a:t>
            </a:r>
            <a:r>
              <a:rPr lang="en-US" dirty="0"/>
              <a:t> (Phonemic Awareness, Knowledge, and Skills) included nine items assessing teacher knowledge about phonemic awareness instruction with the first six items containing a foil which was an answer better describing phonics (Cheesman et al., 2009). The last six items in the survey assessed key skills in phonological awareness.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7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3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04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8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98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23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background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9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is a building block of reading. Linked creating a strong foundation for development of future reading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066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14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9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72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Pre-Alphabetic</a:t>
            </a:r>
            <a:r>
              <a:rPr lang="en-US" baseline="0" dirty="0" smtClean="0"/>
              <a:t>--visual cues such as McDonalds</a:t>
            </a:r>
          </a:p>
          <a:p>
            <a:r>
              <a:rPr lang="en-US" baseline="0" dirty="0" smtClean="0"/>
              <a:t>Partial—partial cues and letter sounds first and last letters such a button and balloon</a:t>
            </a:r>
          </a:p>
          <a:p>
            <a:r>
              <a:rPr lang="en-US" baseline="0" dirty="0" smtClean="0"/>
              <a:t>Full—starting to store letter-sound correspondence in memory  STOP becomes a sight word stop</a:t>
            </a:r>
          </a:p>
          <a:p>
            <a:r>
              <a:rPr lang="en-US" baseline="0" dirty="0" smtClean="0"/>
              <a:t>Consolidated—chunk of letter-sound correspondence is stored in memory for easy access </a:t>
            </a:r>
            <a:r>
              <a:rPr lang="en-US" baseline="0" dirty="0" err="1" smtClean="0"/>
              <a:t>Do+ing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99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076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76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 Survey of Teacher </a:t>
            </a:r>
            <a:r>
              <a:rPr lang="en-US" dirty="0" err="1"/>
              <a:t>PhAKS</a:t>
            </a:r>
            <a:r>
              <a:rPr lang="en-US" dirty="0"/>
              <a:t> (Phonemic Awareness, Knowledge, and Skills) included nine items assessing teacher knowledge about phonemic awareness instruction with the first six items containing a foil which was an answer better describing phonics (Cheesman et al., 2009). The last six items in the survey assessed key skills in phonological awareness.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2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6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3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9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4C45-17BA-434E-996F-F0ACA8CC2D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8/2/2016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8/2/2016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25920" y="4338320"/>
            <a:ext cx="4318000" cy="985520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/>
              <a:t>Dana Harris, PhD</a:t>
            </a:r>
          </a:p>
          <a:p>
            <a:pPr algn="l"/>
            <a:r>
              <a:rPr lang="en-US" i="1" dirty="0" smtClean="0"/>
              <a:t>harrisdm@puyallup.k12.wa.us</a:t>
            </a:r>
            <a:endParaRPr lang="en-US" i="1" dirty="0"/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7920" y="1645920"/>
            <a:ext cx="10042144" cy="2042160"/>
          </a:xfrm>
        </p:spPr>
        <p:txBody>
          <a:bodyPr>
            <a:noAutofit/>
          </a:bodyPr>
          <a:lstStyle/>
          <a:p>
            <a:pPr algn="l"/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Teacher Knowledge of Phonemic Awareness and Instruction: </a:t>
            </a:r>
            <a:b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0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Developing Proficient Early Readers </a:t>
            </a:r>
            <a:endParaRPr lang="en-US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2508884"/>
            <a:ext cx="10018294" cy="3109134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>Effective phonemic </a:t>
            </a:r>
            <a:r>
              <a:rPr lang="en-US" sz="4400" i="1" dirty="0" smtClean="0"/>
              <a:t>awareness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instruction </a:t>
            </a:r>
            <a:r>
              <a:rPr lang="en-US" sz="4400" i="1" dirty="0"/>
              <a:t>teaches </a:t>
            </a:r>
            <a:br>
              <a:rPr lang="en-US" sz="4400" i="1" dirty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children </a:t>
            </a:r>
            <a:r>
              <a:rPr lang="en-US" sz="4400" i="1" dirty="0"/>
              <a:t>to…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29840"/>
            <a:ext cx="10972800" cy="379476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Oral </a:t>
            </a:r>
            <a:r>
              <a:rPr lang="en-US" sz="3200" dirty="0"/>
              <a:t>language development should not be overlooked as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an </a:t>
            </a:r>
            <a:r>
              <a:rPr lang="en-US" sz="3200" dirty="0"/>
              <a:t>important precursor to </a:t>
            </a:r>
            <a:r>
              <a:rPr lang="en-US" sz="3200" dirty="0" smtClean="0"/>
              <a:t>reading.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Oral </a:t>
            </a:r>
            <a:r>
              <a:rPr lang="en-US" sz="3200" dirty="0"/>
              <a:t>language plays a significant role in phonological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awareness development.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56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760" y="2240280"/>
            <a:ext cx="10972800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Oral </a:t>
            </a:r>
            <a:r>
              <a:rPr lang="en-US" sz="3200" dirty="0"/>
              <a:t>language strength does not guarantee strong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reading</a:t>
            </a:r>
            <a:r>
              <a:rPr lang="en-US" sz="3200" dirty="0"/>
              <a:t>, just as poor </a:t>
            </a:r>
            <a:r>
              <a:rPr lang="en-US" sz="3200" dirty="0" smtClean="0"/>
              <a:t>reading </a:t>
            </a:r>
            <a:r>
              <a:rPr lang="en-US" sz="3200" dirty="0"/>
              <a:t>skills do not always lead to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low </a:t>
            </a:r>
            <a:r>
              <a:rPr lang="en-US" sz="3200" dirty="0"/>
              <a:t>reading </a:t>
            </a:r>
            <a:r>
              <a:rPr lang="en-US" sz="3200" dirty="0" smtClean="0"/>
              <a:t>ability.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Support </a:t>
            </a:r>
            <a:r>
              <a:rPr lang="en-US" sz="3200" dirty="0"/>
              <a:t>for oral language is viewed as a positive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intervention </a:t>
            </a:r>
            <a:r>
              <a:rPr lang="en-US" sz="3200" dirty="0"/>
              <a:t>for at-risk </a:t>
            </a:r>
            <a:r>
              <a:rPr lang="en-US" sz="3200" dirty="0" smtClean="0"/>
              <a:t>students </a:t>
            </a:r>
            <a:r>
              <a:rPr lang="en-US" sz="3200" dirty="0"/>
              <a:t>in their literacy  </a:t>
            </a:r>
            <a:r>
              <a:rPr lang="en-US" sz="3200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development.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i="1" dirty="0" smtClean="0"/>
              <a:t>honemic </a:t>
            </a:r>
            <a:r>
              <a:rPr lang="en-US" i="1" dirty="0"/>
              <a:t>A</a:t>
            </a:r>
            <a:r>
              <a:rPr lang="en-US" i="1" dirty="0" smtClean="0"/>
              <a:t>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 </a:t>
            </a:r>
            <a:r>
              <a:rPr lang="en-US" sz="3200" dirty="0" smtClean="0"/>
              <a:t>Two </a:t>
            </a:r>
            <a:r>
              <a:rPr lang="en-US" sz="3200" dirty="0"/>
              <a:t>of the best predictors of reading acquisition during the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first </a:t>
            </a:r>
            <a:r>
              <a:rPr lang="en-US" sz="3200" dirty="0"/>
              <a:t>two </a:t>
            </a:r>
            <a:r>
              <a:rPr lang="en-US" sz="3200" dirty="0" smtClean="0"/>
              <a:t>years </a:t>
            </a:r>
            <a:r>
              <a:rPr lang="en-US" sz="3200" dirty="0"/>
              <a:t>of school are phonemic awareness and letter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knowledge </a:t>
            </a:r>
            <a:r>
              <a:rPr lang="en-US" sz="3200" dirty="0"/>
              <a:t>as </a:t>
            </a:r>
            <a:r>
              <a:rPr lang="en-US" sz="3200" dirty="0" smtClean="0"/>
              <a:t>evidenced </a:t>
            </a:r>
            <a:r>
              <a:rPr lang="en-US" sz="3200" dirty="0"/>
              <a:t>by correlational </a:t>
            </a:r>
            <a:r>
              <a:rPr lang="en-US" sz="3200" dirty="0" smtClean="0"/>
              <a:t>studies.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						(</a:t>
            </a:r>
            <a:r>
              <a:rPr lang="en-US" sz="3200" dirty="0"/>
              <a:t>National Reading Panel, 2010</a:t>
            </a:r>
            <a:r>
              <a:rPr lang="en-US" sz="3200" dirty="0" smtClean="0"/>
              <a:t>) 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18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79040"/>
            <a:ext cx="10972800" cy="4013200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dirty="0" err="1" smtClean="0"/>
              <a:t>Ehri</a:t>
            </a:r>
            <a:r>
              <a:rPr lang="en-US" sz="3200" dirty="0" smtClean="0"/>
              <a:t> </a:t>
            </a:r>
            <a:r>
              <a:rPr lang="en-US" sz="3200" dirty="0"/>
              <a:t>(1986) </a:t>
            </a:r>
            <a:r>
              <a:rPr lang="en-US" sz="3200" dirty="0" smtClean="0"/>
              <a:t>suggested </a:t>
            </a:r>
            <a:r>
              <a:rPr lang="en-US" sz="3200" dirty="0"/>
              <a:t>a visual letter helps in the process </a:t>
            </a:r>
            <a:r>
              <a:rPr lang="en-US" sz="3200" dirty="0" smtClean="0"/>
              <a:t>of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phonemic </a:t>
            </a:r>
            <a:r>
              <a:rPr lang="en-US" sz="3200" dirty="0"/>
              <a:t>awareness and is part of reading instruction,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not </a:t>
            </a:r>
            <a:r>
              <a:rPr lang="en-US" sz="3200" dirty="0"/>
              <a:t>a precursor.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Students </a:t>
            </a:r>
            <a:r>
              <a:rPr lang="en-US" sz="3200" dirty="0"/>
              <a:t>taught to segment words into their phonemes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with </a:t>
            </a:r>
            <a:r>
              <a:rPr lang="en-US" sz="3200" dirty="0"/>
              <a:t>letters learned the skill better than those who did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not </a:t>
            </a:r>
            <a:r>
              <a:rPr lang="en-US" sz="3200" dirty="0"/>
              <a:t>have access to the visual letters (</a:t>
            </a:r>
            <a:r>
              <a:rPr lang="en-US" sz="3200" dirty="0" err="1"/>
              <a:t>Ehri</a:t>
            </a:r>
            <a:r>
              <a:rPr lang="en-US" sz="3200" dirty="0"/>
              <a:t>, 1986). 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Letters and Sounds—the debate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01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64080"/>
            <a:ext cx="10972800" cy="43281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Some research </a:t>
            </a:r>
            <a:r>
              <a:rPr lang="en-US" sz="3200" dirty="0"/>
              <a:t>supports teaching phonemic awareness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after </a:t>
            </a:r>
            <a:r>
              <a:rPr lang="en-US" sz="3200" dirty="0"/>
              <a:t>learning the alphabet; however this doesn’t mean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phonemic </a:t>
            </a:r>
            <a:r>
              <a:rPr lang="en-US" sz="3200" dirty="0"/>
              <a:t>awareness can’t be taught prior (Bell, 2010).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Letters and Sounds—the debate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1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71" y="1197306"/>
            <a:ext cx="5912778" cy="5144118"/>
          </a:xfrm>
        </p:spPr>
      </p:pic>
      <p:grpSp>
        <p:nvGrpSpPr>
          <p:cNvPr id="9" name="Group 8"/>
          <p:cNvGrpSpPr/>
          <p:nvPr/>
        </p:nvGrpSpPr>
        <p:grpSpPr>
          <a:xfrm>
            <a:off x="4100920" y="2144952"/>
            <a:ext cx="3562823" cy="3012662"/>
            <a:chOff x="4100920" y="2144952"/>
            <a:chExt cx="3562823" cy="3012662"/>
          </a:xfrm>
        </p:grpSpPr>
        <p:sp>
          <p:nvSpPr>
            <p:cNvPr id="5" name="TextBox 4"/>
            <p:cNvSpPr txBox="1"/>
            <p:nvPr/>
          </p:nvSpPr>
          <p:spPr>
            <a:xfrm rot="20683837">
              <a:off x="4879745" y="2144952"/>
              <a:ext cx="2783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Reading</a:t>
              </a:r>
              <a:endParaRPr lang="en-US" sz="4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20636389">
              <a:off x="4100920" y="3230753"/>
              <a:ext cx="28328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Phon</a:t>
              </a:r>
              <a:r>
                <a:rPr lang="en-US" sz="3200" b="1" dirty="0"/>
                <a:t>o</a:t>
              </a:r>
              <a:r>
                <a:rPr lang="en-US" sz="3200" b="1" dirty="0" smtClean="0"/>
                <a:t>logical </a:t>
              </a:r>
            </a:p>
            <a:p>
              <a:r>
                <a:rPr lang="en-US" sz="3200" b="1" dirty="0" smtClean="0"/>
                <a:t>Awareness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20646000">
              <a:off x="5039569" y="4080396"/>
              <a:ext cx="24211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Phonemic Awareness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1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8172" y="763266"/>
            <a:ext cx="9250878" cy="2122438"/>
          </a:xfrm>
        </p:spPr>
        <p:txBody>
          <a:bodyPr>
            <a:normAutofit/>
          </a:bodyPr>
          <a:lstStyle/>
          <a:p>
            <a:r>
              <a:rPr lang="en-US" dirty="0" smtClean="0"/>
              <a:t>Why is phonemic awareness so critical?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51" y="2660072"/>
            <a:ext cx="5128491" cy="34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5" y="1128156"/>
            <a:ext cx="9692486" cy="5343896"/>
          </a:xfrm>
        </p:spPr>
        <p:txBody>
          <a:bodyPr>
            <a:no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		   Remember…</a:t>
            </a:r>
          </a:p>
          <a:p>
            <a:pPr marL="0" indent="0">
              <a:buClr>
                <a:srgbClr val="9A0000"/>
              </a:buClr>
              <a:buNone/>
            </a:pPr>
            <a:endParaRPr lang="en-US" sz="4400" dirty="0"/>
          </a:p>
          <a:p>
            <a:pPr marL="0" indent="0">
              <a:buClr>
                <a:srgbClr val="9A0000"/>
              </a:buClr>
              <a:buNone/>
            </a:pPr>
            <a:endParaRPr lang="en-US" sz="44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Phonemic </a:t>
            </a:r>
            <a:r>
              <a:rPr lang="en-US" sz="4400" dirty="0"/>
              <a:t>awareness is not about </a:t>
            </a:r>
            <a:r>
              <a:rPr lang="en-US" sz="4400" dirty="0" smtClean="0"/>
              <a:t>how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letters </a:t>
            </a:r>
            <a:r>
              <a:rPr lang="en-US" sz="4400" dirty="0"/>
              <a:t>and </a:t>
            </a:r>
            <a:r>
              <a:rPr lang="en-US" sz="4400" dirty="0" smtClean="0"/>
              <a:t>sounds correspond </a:t>
            </a:r>
            <a:r>
              <a:rPr lang="en-US" sz="4400" dirty="0"/>
              <a:t>or </a:t>
            </a:r>
            <a:r>
              <a:rPr lang="en-US" sz="4400" dirty="0" smtClean="0"/>
              <a:t>how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to </a:t>
            </a:r>
            <a:r>
              <a:rPr lang="en-US" sz="4400" dirty="0"/>
              <a:t>sound out letters to </a:t>
            </a:r>
            <a:r>
              <a:rPr lang="en-US" sz="4400" dirty="0" smtClean="0"/>
              <a:t>create words</a:t>
            </a:r>
            <a:r>
              <a:rPr lang="en-US" sz="4400" dirty="0"/>
              <a:t>;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15" y="1306285"/>
            <a:ext cx="1916876" cy="17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51" y="1306286"/>
            <a:ext cx="10005620" cy="5146817"/>
          </a:xfrm>
        </p:spPr>
        <p:txBody>
          <a:bodyPr>
            <a:no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it is </a:t>
            </a:r>
            <a:r>
              <a:rPr lang="en-US" sz="4400" dirty="0"/>
              <a:t>hearing, thinking, and </a:t>
            </a:r>
            <a:r>
              <a:rPr lang="en-US" sz="4400" dirty="0" smtClean="0"/>
              <a:t>	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/>
              <a:t>	</a:t>
            </a:r>
            <a:endParaRPr lang="en-US" sz="44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manipulating 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/>
              <a:t> </a:t>
            </a:r>
            <a:r>
              <a:rPr lang="en-US" sz="4400" dirty="0" smtClean="0"/>
              <a:t>  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individual </a:t>
            </a:r>
            <a:r>
              <a:rPr lang="en-US" sz="4400" dirty="0"/>
              <a:t>sounds </a:t>
            </a:r>
            <a:endParaRPr lang="en-US" sz="44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within words.                                                                 </a:t>
            </a:r>
          </a:p>
          <a:p>
            <a:pPr marL="0" indent="0">
              <a:buClr>
                <a:srgbClr val="9A0000"/>
              </a:buClr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52" y="2933206"/>
            <a:ext cx="4629930" cy="30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020" y="1460665"/>
            <a:ext cx="10822379" cy="523701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3600" dirty="0"/>
              <a:t>Phonemic awareness, a critical subset of skills in the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 smtClean="0"/>
              <a:t>larger </a:t>
            </a:r>
            <a:r>
              <a:rPr lang="en-US" sz="3600" dirty="0"/>
              <a:t>category of phonological awareness,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endParaRPr lang="en-US" sz="36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 smtClean="0"/>
              <a:t>is </a:t>
            </a:r>
            <a:r>
              <a:rPr lang="en-US" sz="3600" dirty="0"/>
              <a:t>the </a:t>
            </a:r>
            <a:r>
              <a:rPr lang="en-US" sz="3600" dirty="0" smtClean="0"/>
              <a:t>processing </a:t>
            </a:r>
            <a:r>
              <a:rPr lang="en-US" sz="3600" dirty="0"/>
              <a:t>ability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endParaRPr lang="en-US" sz="36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 smtClean="0"/>
              <a:t>most </a:t>
            </a:r>
            <a:r>
              <a:rPr lang="en-US" sz="3600" dirty="0"/>
              <a:t>closely related to early </a:t>
            </a:r>
            <a:r>
              <a:rPr lang="en-US" sz="3600" dirty="0" smtClean="0"/>
              <a:t>literacy </a:t>
            </a:r>
            <a:r>
              <a:rPr lang="en-US" sz="3600" dirty="0"/>
              <a:t>acquisition.                           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endParaRPr lang="en-US" sz="36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 smtClean="0"/>
              <a:t>					   (</a:t>
            </a:r>
            <a:r>
              <a:rPr lang="en-US" sz="3600" dirty="0"/>
              <a:t>Anthony &amp; Francis, 2005)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1900" y="1638795"/>
            <a:ext cx="10620499" cy="468580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 Convert </a:t>
            </a:r>
            <a:r>
              <a:rPr lang="en-US" sz="3600" dirty="0"/>
              <a:t>letters or letter combinations into </a:t>
            </a:r>
            <a:r>
              <a:rPr lang="en-US" sz="3600" dirty="0" smtClean="0"/>
              <a:t>sounds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600" dirty="0" smtClean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/>
              <a:t> </a:t>
            </a:r>
            <a:r>
              <a:rPr lang="en-US" sz="3600" dirty="0" smtClean="0"/>
              <a:t> Discriminate </a:t>
            </a:r>
            <a:r>
              <a:rPr lang="en-US" sz="3600" dirty="0"/>
              <a:t>one letter from the other letters of the </a:t>
            </a:r>
            <a:r>
              <a:rPr lang="en-US" sz="3600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600" dirty="0" smtClean="0"/>
              <a:t>    alphabet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b="1" dirty="0" smtClean="0"/>
              <a:t>  </a:t>
            </a:r>
            <a:r>
              <a:rPr lang="en-US" sz="3600" dirty="0" smtClean="0"/>
              <a:t>Detect, </a:t>
            </a:r>
            <a:r>
              <a:rPr lang="en-US" sz="3600" dirty="0"/>
              <a:t>think about, and </a:t>
            </a:r>
            <a:r>
              <a:rPr lang="en-US" sz="3600" dirty="0" smtClean="0"/>
              <a:t>work with </a:t>
            </a:r>
            <a:r>
              <a:rPr lang="en-US" sz="3600" dirty="0"/>
              <a:t>sounds in </a:t>
            </a:r>
            <a:endParaRPr lang="en-US" sz="36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600" dirty="0"/>
              <a:t> </a:t>
            </a:r>
            <a:r>
              <a:rPr lang="en-US" sz="3600" dirty="0" smtClean="0"/>
              <a:t>   spoken </a:t>
            </a:r>
            <a:r>
              <a:rPr lang="en-US" sz="3600" dirty="0"/>
              <a:t>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1279" y="1505772"/>
            <a:ext cx="104512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Phonemic awareness is one of the most reliable</a:t>
            </a:r>
          </a:p>
          <a:p>
            <a:endParaRPr lang="en-US" sz="3600" dirty="0" smtClean="0"/>
          </a:p>
          <a:p>
            <a:r>
              <a:rPr lang="en-US" sz="3600" dirty="0" smtClean="0"/>
              <a:t>predictors of how well children </a:t>
            </a:r>
          </a:p>
          <a:p>
            <a:endParaRPr lang="en-US" sz="3600" dirty="0" smtClean="0"/>
          </a:p>
          <a:p>
            <a:r>
              <a:rPr lang="en-US" sz="3600" dirty="0" smtClean="0"/>
              <a:t>will learn to read in their first two years </a:t>
            </a:r>
          </a:p>
          <a:p>
            <a:endParaRPr lang="en-US" sz="3600" dirty="0" smtClean="0"/>
          </a:p>
          <a:p>
            <a:r>
              <a:rPr lang="en-US" sz="3600" dirty="0" smtClean="0"/>
              <a:t>of school.                                  </a:t>
            </a:r>
          </a:p>
          <a:p>
            <a:endParaRPr lang="en-US" sz="3600" dirty="0"/>
          </a:p>
          <a:p>
            <a:r>
              <a:rPr lang="en-US" sz="3600" dirty="0" smtClean="0"/>
              <a:t>							(</a:t>
            </a:r>
            <a:r>
              <a:rPr lang="en-US" sz="3600" dirty="0" err="1" smtClean="0"/>
              <a:t>Ehri</a:t>
            </a:r>
            <a:r>
              <a:rPr lang="en-US" sz="3600" dirty="0" smtClean="0"/>
              <a:t> et al., 2001)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09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8172" y="763266"/>
            <a:ext cx="9250878" cy="2122438"/>
          </a:xfrm>
        </p:spPr>
        <p:txBody>
          <a:bodyPr>
            <a:normAutofit/>
          </a:bodyPr>
          <a:lstStyle/>
          <a:p>
            <a:r>
              <a:rPr lang="en-US" i="1" dirty="0" smtClean="0"/>
              <a:t>Phase Theory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02" y="1165839"/>
            <a:ext cx="4232705" cy="5128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64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/>
              <a:t>Phase Theory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12253196"/>
              </p:ext>
            </p:extLst>
          </p:nvPr>
        </p:nvGraphicFramePr>
        <p:xfrm>
          <a:off x="1410789" y="1985555"/>
          <a:ext cx="8874033" cy="354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5776" y="5807631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Ehri</a:t>
            </a:r>
            <a:r>
              <a:rPr lang="en-US" dirty="0" smtClean="0"/>
              <a:t>, 2002, 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4431"/>
            <a:ext cx="10972800" cy="457199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Children </a:t>
            </a:r>
            <a:r>
              <a:rPr lang="en-US" sz="3200" dirty="0"/>
              <a:t>read words </a:t>
            </a:r>
            <a:r>
              <a:rPr lang="en-US" sz="3200" dirty="0" smtClean="0"/>
              <a:t>using </a:t>
            </a:r>
            <a:r>
              <a:rPr lang="en-US" sz="3200" dirty="0"/>
              <a:t>visual </a:t>
            </a:r>
            <a:r>
              <a:rPr lang="en-US" sz="3200" dirty="0" smtClean="0"/>
              <a:t>cues.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Words </a:t>
            </a:r>
            <a:r>
              <a:rPr lang="en-US" sz="3200" dirty="0"/>
              <a:t>are remembered by the visual context associated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with </a:t>
            </a:r>
            <a:r>
              <a:rPr lang="en-US" sz="3200" dirty="0"/>
              <a:t>the word.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</a:t>
            </a:r>
            <a:r>
              <a:rPr lang="en-US" sz="3200" dirty="0"/>
              <a:t>visual representation may be a picture related to the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word </a:t>
            </a:r>
            <a:r>
              <a:rPr lang="en-US" sz="3200" dirty="0"/>
              <a:t>or the shape of the word itself.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144" y="704088"/>
            <a:ext cx="10834255" cy="1053460"/>
          </a:xfrm>
        </p:spPr>
        <p:txBody>
          <a:bodyPr/>
          <a:lstStyle/>
          <a:p>
            <a:r>
              <a:rPr lang="en-US" i="1" dirty="0" smtClean="0"/>
              <a:t>Pre-Alphabetic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13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4431"/>
            <a:ext cx="10972800" cy="457199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Environmental </a:t>
            </a:r>
            <a:r>
              <a:rPr lang="en-US" sz="3200" dirty="0"/>
              <a:t>print is associated with this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developmental </a:t>
            </a:r>
            <a:r>
              <a:rPr lang="en-US" sz="3200" dirty="0"/>
              <a:t>phase including familiar restaurant signs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or </a:t>
            </a:r>
            <a:r>
              <a:rPr lang="en-US" sz="3200" dirty="0"/>
              <a:t>a stop sign.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144" y="704088"/>
            <a:ext cx="10834255" cy="1136587"/>
          </a:xfrm>
        </p:spPr>
        <p:txBody>
          <a:bodyPr/>
          <a:lstStyle/>
          <a:p>
            <a:r>
              <a:rPr lang="en-US" i="1" dirty="0" smtClean="0"/>
              <a:t>Pre-Alphabetic Phase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40" y="4340430"/>
            <a:ext cx="1810987" cy="1810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3" y="4340430"/>
            <a:ext cx="2189756" cy="18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56312"/>
            <a:ext cx="10972800" cy="421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this phase, words are associated with actions.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young child associates the word “Crest” with the context of brushing </a:t>
            </a:r>
            <a:r>
              <a:rPr lang="en-US" sz="3200" dirty="0" smtClean="0"/>
              <a:t>teeth.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518" y="704088"/>
            <a:ext cx="10869881" cy="1143000"/>
          </a:xfrm>
        </p:spPr>
        <p:txBody>
          <a:bodyPr/>
          <a:lstStyle/>
          <a:p>
            <a:r>
              <a:rPr lang="en-US" i="1" dirty="0" smtClean="0"/>
              <a:t>Pre-Alphabetic Phase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4669496"/>
            <a:ext cx="3777145" cy="12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771" y="1935480"/>
            <a:ext cx="10850086" cy="45365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Young </a:t>
            </a:r>
            <a:r>
              <a:rPr lang="en-US" sz="3200" dirty="0"/>
              <a:t>children utilize visual cues because they have not developed letter-sound </a:t>
            </a:r>
            <a:r>
              <a:rPr lang="en-US" sz="3200" dirty="0" smtClean="0"/>
              <a:t>connections.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3777" y="704088"/>
            <a:ext cx="10608622" cy="1143000"/>
          </a:xfrm>
        </p:spPr>
        <p:txBody>
          <a:bodyPr/>
          <a:lstStyle/>
          <a:p>
            <a:r>
              <a:rPr lang="en-US" i="1" dirty="0" smtClean="0"/>
              <a:t>Pre-Alphabetic Phase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" y="2687310"/>
            <a:ext cx="2885705" cy="91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85" y="2701635"/>
            <a:ext cx="1810987" cy="1810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34" y="2392779"/>
            <a:ext cx="2189756" cy="18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96934"/>
            <a:ext cx="10972800" cy="4127665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Early readers </a:t>
            </a:r>
            <a:r>
              <a:rPr lang="en-US" sz="3200" dirty="0"/>
              <a:t>start to acquire letter knowledge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Learning </a:t>
            </a:r>
            <a:r>
              <a:rPr lang="en-US" sz="3200" dirty="0"/>
              <a:t>to write their name </a:t>
            </a:r>
            <a:r>
              <a:rPr lang="en-US" sz="3200" dirty="0" smtClean="0"/>
              <a:t>is </a:t>
            </a:r>
            <a:r>
              <a:rPr lang="en-US" sz="3200" dirty="0"/>
              <a:t>a strong predictor of </a:t>
            </a:r>
            <a:r>
              <a:rPr lang="en-US" sz="3200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future </a:t>
            </a:r>
            <a:r>
              <a:rPr lang="en-US" sz="3200" dirty="0"/>
              <a:t>reading skills in children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Letters </a:t>
            </a:r>
            <a:r>
              <a:rPr lang="en-US" sz="3200" dirty="0"/>
              <a:t>provide concrete phoneme representations that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disappear </a:t>
            </a:r>
            <a:r>
              <a:rPr lang="en-US" sz="3200" dirty="0"/>
              <a:t>as soon as they are </a:t>
            </a:r>
            <a:r>
              <a:rPr lang="en-US" sz="3200" dirty="0" smtClean="0"/>
              <a:t>heard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Partial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25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63190"/>
            <a:ext cx="10972800" cy="396141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Once </a:t>
            </a:r>
            <a:r>
              <a:rPr lang="en-US" sz="3200" dirty="0"/>
              <a:t>there are no longer enough visual cues to support a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child’s </a:t>
            </a:r>
            <a:r>
              <a:rPr lang="en-US" sz="3200" dirty="0"/>
              <a:t>reading; they move to a combination of cues and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letter </a:t>
            </a:r>
            <a:r>
              <a:rPr lang="en-US" sz="3200" dirty="0"/>
              <a:t>knowledge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Children demonstrate </a:t>
            </a:r>
            <a:r>
              <a:rPr lang="en-US" sz="3200" dirty="0"/>
              <a:t>quick growth in their sight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vocabulary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Partial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25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39439"/>
            <a:ext cx="10972800" cy="3902033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Using either </a:t>
            </a:r>
            <a:r>
              <a:rPr lang="en-US" sz="3200" dirty="0"/>
              <a:t>visual cues or partial phonetic cues is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insufficient </a:t>
            </a:r>
            <a:r>
              <a:rPr lang="en-US" sz="3200" dirty="0"/>
              <a:t>for reading success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Relying </a:t>
            </a:r>
            <a:r>
              <a:rPr lang="en-US" sz="3200" dirty="0"/>
              <a:t>only on visual cues burdens a child’s memory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while phonetic </a:t>
            </a:r>
            <a:r>
              <a:rPr lang="en-US" sz="3200" dirty="0"/>
              <a:t>cues also do not always work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		    </a:t>
            </a:r>
            <a:r>
              <a:rPr lang="en-US" sz="3600" dirty="0" smtClean="0"/>
              <a:t>B_ _ t			 braid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144" y="704088"/>
            <a:ext cx="10834255" cy="1143000"/>
          </a:xfrm>
        </p:spPr>
        <p:txBody>
          <a:bodyPr/>
          <a:lstStyle/>
          <a:p>
            <a:r>
              <a:rPr lang="en-US" i="1" dirty="0" smtClean="0"/>
              <a:t>Partial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4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801092"/>
            <a:ext cx="10018294" cy="3816926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Beginning lessons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 phonemic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awareness involve…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022" y="2125682"/>
            <a:ext cx="10438412" cy="419891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Students </a:t>
            </a:r>
            <a:r>
              <a:rPr lang="en-US" sz="3200" dirty="0"/>
              <a:t>often misread similar words </a:t>
            </a:r>
            <a:r>
              <a:rPr lang="en-US" sz="3200" dirty="0" smtClean="0"/>
              <a:t>because </a:t>
            </a:r>
            <a:r>
              <a:rPr lang="en-US" sz="3200" dirty="0"/>
              <a:t>they </a:t>
            </a:r>
            <a:r>
              <a:rPr lang="en-US" sz="3200" dirty="0" smtClean="0"/>
              <a:t>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are relying </a:t>
            </a:r>
            <a:r>
              <a:rPr lang="en-US" sz="3200" dirty="0"/>
              <a:t>on the first and last letter sound while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ignoring the </a:t>
            </a:r>
            <a:r>
              <a:rPr lang="en-US" sz="3200" dirty="0"/>
              <a:t>letters in </a:t>
            </a:r>
            <a:r>
              <a:rPr lang="en-US" sz="3200" dirty="0" smtClean="0"/>
              <a:t>between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022" y="704088"/>
            <a:ext cx="10727377" cy="1143000"/>
          </a:xfrm>
        </p:spPr>
        <p:txBody>
          <a:bodyPr/>
          <a:lstStyle/>
          <a:p>
            <a:r>
              <a:rPr lang="en-US" i="1" dirty="0" smtClean="0"/>
              <a:t>Partial Alphabetic Phase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17" y="4308816"/>
            <a:ext cx="1655786" cy="1681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35" y="4225140"/>
            <a:ext cx="1386365" cy="23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505694"/>
            <a:ext cx="10972800" cy="381890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Students make </a:t>
            </a:r>
            <a:r>
              <a:rPr lang="en-US" sz="3200" dirty="0"/>
              <a:t>connections between letters and </a:t>
            </a:r>
            <a:r>
              <a:rPr lang="en-US" sz="3200" dirty="0" smtClean="0"/>
              <a:t>sounds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dirty="0"/>
              <a:t>The sound-symbol relationship retained in memory can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be </a:t>
            </a:r>
            <a:r>
              <a:rPr lang="en-US" sz="3200" dirty="0"/>
              <a:t>triggered when needed for reading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020" y="704088"/>
            <a:ext cx="10822379" cy="1143000"/>
          </a:xfrm>
        </p:spPr>
        <p:txBody>
          <a:bodyPr/>
          <a:lstStyle/>
          <a:p>
            <a:r>
              <a:rPr lang="en-US" i="1" dirty="0" smtClean="0"/>
              <a:t>Full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60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8810"/>
            <a:ext cx="10972800" cy="411579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Learning </a:t>
            </a:r>
            <a:r>
              <a:rPr lang="en-US" sz="3200" dirty="0"/>
              <a:t>to read requires recognizing words from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memory </a:t>
            </a:r>
            <a:r>
              <a:rPr lang="en-US" sz="3200" dirty="0"/>
              <a:t>through connections between letters and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phonemes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Phonemic </a:t>
            </a:r>
            <a:r>
              <a:rPr lang="en-US" sz="3200" dirty="0"/>
              <a:t>awareness is necessary to read words from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memory </a:t>
            </a:r>
            <a:r>
              <a:rPr lang="en-US" sz="3200" dirty="0"/>
              <a:t>while also identifying phonemes in unfamiliar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spoken words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896" y="704088"/>
            <a:ext cx="10810504" cy="1143000"/>
          </a:xfrm>
        </p:spPr>
        <p:txBody>
          <a:bodyPr/>
          <a:lstStyle/>
          <a:p>
            <a:r>
              <a:rPr lang="en-US" i="1" dirty="0" smtClean="0"/>
              <a:t>Full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77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8810"/>
            <a:ext cx="10972800" cy="411579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 The </a:t>
            </a:r>
            <a:r>
              <a:rPr lang="en-US" sz="3000" i="1" dirty="0"/>
              <a:t>consolidated alphabetic phase</a:t>
            </a:r>
            <a:r>
              <a:rPr lang="en-US" sz="3000" dirty="0"/>
              <a:t> leads to further efficiency in </a:t>
            </a:r>
            <a:endParaRPr lang="en-US" sz="30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/>
              <a:t> </a:t>
            </a:r>
            <a:r>
              <a:rPr lang="en-US" sz="3000" dirty="0" smtClean="0"/>
              <a:t>   reading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0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 Students </a:t>
            </a:r>
            <a:r>
              <a:rPr lang="en-US" sz="3000" dirty="0"/>
              <a:t>have mastered the sound-symbol relationships and </a:t>
            </a:r>
            <a:endParaRPr lang="en-US" sz="30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/>
              <a:t> </a:t>
            </a:r>
            <a:r>
              <a:rPr lang="en-US" sz="3000" dirty="0" smtClean="0"/>
              <a:t>   chunk </a:t>
            </a:r>
            <a:r>
              <a:rPr lang="en-US" sz="3000" dirty="0"/>
              <a:t>consistent letter groups such as –</a:t>
            </a:r>
            <a:r>
              <a:rPr lang="en-US" sz="3000" dirty="0" err="1"/>
              <a:t>ing</a:t>
            </a:r>
            <a:r>
              <a:rPr lang="en-US" sz="3000" dirty="0"/>
              <a:t>, -</a:t>
            </a:r>
            <a:r>
              <a:rPr lang="en-US" sz="3000" dirty="0" err="1"/>
              <a:t>ment</a:t>
            </a:r>
            <a:r>
              <a:rPr lang="en-US" sz="3000" dirty="0"/>
              <a:t>, and –</a:t>
            </a:r>
            <a:r>
              <a:rPr lang="en-US" sz="3000" dirty="0" err="1"/>
              <a:t>tion</a:t>
            </a:r>
            <a:r>
              <a:rPr lang="en-US" sz="3000" dirty="0"/>
              <a:t> </a:t>
            </a:r>
            <a:endParaRPr lang="en-US" sz="30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0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000" dirty="0" smtClean="0"/>
              <a:t> Decoding </a:t>
            </a:r>
            <a:r>
              <a:rPr lang="en-US" sz="3000" dirty="0"/>
              <a:t>words becomes easier with consolidated letter </a:t>
            </a:r>
            <a:endParaRPr lang="en-US" sz="30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/>
              <a:t> </a:t>
            </a:r>
            <a:r>
              <a:rPr lang="en-US" sz="3000" dirty="0" smtClean="0"/>
              <a:t>   units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Consolidated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60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97578"/>
            <a:ext cx="10972800" cy="3427021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400" dirty="0" smtClean="0"/>
              <a:t>s </a:t>
            </a:r>
            <a:r>
              <a:rPr lang="en-US" sz="4400" dirty="0" err="1" smtClean="0"/>
              <a:t>ing</a:t>
            </a:r>
            <a:r>
              <a:rPr lang="en-US" sz="4400" dirty="0" smtClean="0"/>
              <a:t>			state </a:t>
            </a:r>
            <a:r>
              <a:rPr lang="en-US" sz="4400" dirty="0" err="1" smtClean="0"/>
              <a:t>ment</a:t>
            </a:r>
            <a:r>
              <a:rPr lang="en-US" sz="4400" dirty="0" smtClean="0"/>
              <a:t>			men </a:t>
            </a:r>
            <a:r>
              <a:rPr lang="en-US" sz="4400" dirty="0" err="1" smtClean="0"/>
              <a:t>tion</a:t>
            </a:r>
            <a:endParaRPr lang="en-US" sz="44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400" dirty="0"/>
              <a:t>m</a:t>
            </a:r>
            <a:r>
              <a:rPr lang="en-US" sz="4400" dirty="0" smtClean="0"/>
              <a:t>ix </a:t>
            </a:r>
            <a:r>
              <a:rPr lang="en-US" sz="4400" dirty="0" err="1" smtClean="0"/>
              <a:t>ing</a:t>
            </a:r>
            <a:r>
              <a:rPr lang="en-US" sz="4400" dirty="0" smtClean="0"/>
              <a:t>		frag </a:t>
            </a:r>
            <a:r>
              <a:rPr lang="en-US" sz="4400" dirty="0" err="1" smtClean="0"/>
              <a:t>ment</a:t>
            </a:r>
            <a:r>
              <a:rPr lang="en-US" sz="4400" dirty="0" smtClean="0"/>
              <a:t>			</a:t>
            </a:r>
            <a:r>
              <a:rPr lang="en-US" sz="4400" dirty="0" err="1" smtClean="0"/>
              <a:t>va</a:t>
            </a:r>
            <a:r>
              <a:rPr lang="en-US" sz="4400" dirty="0" smtClean="0"/>
              <a:t> ca </a:t>
            </a:r>
            <a:r>
              <a:rPr lang="en-US" sz="4400" dirty="0" err="1" smtClean="0"/>
              <a:t>tion</a:t>
            </a:r>
            <a:endParaRPr lang="en-US" sz="44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000" dirty="0" smtClean="0"/>
              <a:t>			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Consolidated Alphabetic Phase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23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512" y="1425039"/>
            <a:ext cx="5189517" cy="523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Early </a:t>
            </a:r>
            <a:r>
              <a:rPr lang="en-US" sz="3600" dirty="0"/>
              <a:t>language acquisition, phonemic awareness skill </a:t>
            </a:r>
            <a:r>
              <a:rPr lang="en-US" sz="3600" dirty="0" smtClean="0"/>
              <a:t>development</a:t>
            </a:r>
            <a:r>
              <a:rPr lang="en-US" sz="3600" dirty="0"/>
              <a:t>, and teacher professional development </a:t>
            </a:r>
            <a:r>
              <a:rPr lang="en-US" sz="3600" dirty="0" smtClean="0"/>
              <a:t>each </a:t>
            </a:r>
            <a:r>
              <a:rPr lang="en-US" sz="3600" dirty="0"/>
              <a:t>play a critical role in a child’s ability to learn to </a:t>
            </a:r>
            <a:r>
              <a:rPr lang="en-US" sz="3600" dirty="0" smtClean="0"/>
              <a:t>read.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1" y="2320637"/>
            <a:ext cx="5617029" cy="2808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51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/>
              <a:t>Word counting can be done for any sentence selected from a reading or writing lesson. </a:t>
            </a:r>
            <a:endParaRPr lang="en-US" dirty="0" smtClean="0"/>
          </a:p>
          <a:p>
            <a:pPr marL="393192" lvl="1" indent="0">
              <a:buClr>
                <a:schemeClr val="accent1">
                  <a:lumMod val="50000"/>
                </a:schemeClr>
              </a:buClr>
              <a:buNone/>
            </a:pPr>
            <a:endParaRPr lang="en-US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sentence should be read to the children without being visible. </a:t>
            </a:r>
            <a:endParaRPr lang="en-US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endParaRPr lang="en-US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children listen and place a marker from left to right for each word heard. </a:t>
            </a:r>
            <a:endParaRPr lang="en-US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endParaRPr lang="en-US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</a:t>
            </a:r>
            <a:r>
              <a:rPr lang="en-US" dirty="0"/>
              <a:t>teacher can confirm the number of words by </a:t>
            </a:r>
            <a:r>
              <a:rPr lang="en-US" dirty="0" smtClean="0"/>
              <a:t>having </a:t>
            </a:r>
            <a:r>
              <a:rPr lang="en-US" dirty="0"/>
              <a:t>the children touch their tokens in one-to-one correspondence.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Activities—Word Counting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32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58192"/>
            <a:ext cx="10972800" cy="38664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4600" dirty="0" smtClean="0"/>
              <a:t> Words and </a:t>
            </a:r>
            <a:r>
              <a:rPr lang="en-US" sz="4600" dirty="0"/>
              <a:t>syllables are </a:t>
            </a:r>
            <a:r>
              <a:rPr lang="en-US" sz="4600" dirty="0" smtClean="0"/>
              <a:t>easier to recognize than </a:t>
            </a:r>
            <a:r>
              <a:rPr lang="en-US" sz="4600" dirty="0"/>
              <a:t>individual </a:t>
            </a:r>
            <a:r>
              <a:rPr lang="en-US" sz="4600" dirty="0" smtClean="0"/>
              <a:t>phonemes</a:t>
            </a:r>
          </a:p>
          <a:p>
            <a:pPr marL="393192" lvl="1" indent="0">
              <a:buClr>
                <a:schemeClr val="accent1">
                  <a:lumMod val="50000"/>
                </a:schemeClr>
              </a:buClr>
              <a:buNone/>
            </a:pPr>
            <a:endParaRPr lang="en-US" sz="4600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4600" dirty="0" smtClean="0"/>
              <a:t> Activities </a:t>
            </a:r>
            <a:r>
              <a:rPr lang="en-US" sz="4600" dirty="0"/>
              <a:t>that involve </a:t>
            </a:r>
            <a:r>
              <a:rPr lang="en-US" sz="4600" dirty="0" smtClean="0"/>
              <a:t>counting </a:t>
            </a:r>
            <a:r>
              <a:rPr lang="en-US" sz="4600" dirty="0"/>
              <a:t>the number of words in a sentence or </a:t>
            </a:r>
            <a:endParaRPr lang="en-US" sz="4600" dirty="0" smtClean="0"/>
          </a:p>
          <a:p>
            <a:pPr marL="393192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600" dirty="0"/>
              <a:t> </a:t>
            </a:r>
            <a:r>
              <a:rPr lang="en-US" sz="4600" dirty="0" smtClean="0"/>
              <a:t>   syllables </a:t>
            </a:r>
            <a:r>
              <a:rPr lang="en-US" sz="4600" dirty="0"/>
              <a:t>in </a:t>
            </a:r>
            <a:r>
              <a:rPr lang="en-US" sz="4600" dirty="0" smtClean="0"/>
              <a:t>a </a:t>
            </a:r>
            <a:r>
              <a:rPr lang="en-US" sz="4600" dirty="0"/>
              <a:t>word can be used as initial steps leading to isolated </a:t>
            </a:r>
            <a:endParaRPr lang="en-US" sz="4600" dirty="0" smtClean="0"/>
          </a:p>
          <a:p>
            <a:pPr marL="393192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600" dirty="0" smtClean="0"/>
              <a:t>    phoneme </a:t>
            </a:r>
            <a:r>
              <a:rPr lang="en-US" sz="4600" dirty="0"/>
              <a:t>synthesis and segmentation </a:t>
            </a:r>
            <a:endParaRPr lang="en-US" sz="4600" dirty="0" smtClean="0"/>
          </a:p>
          <a:p>
            <a:pPr marL="393192" lvl="1" indent="0">
              <a:buNone/>
            </a:pPr>
            <a:endParaRPr lang="en-US" sz="4600" dirty="0" smtClean="0"/>
          </a:p>
          <a:p>
            <a:pPr marL="393192" lvl="1" indent="0">
              <a:buNone/>
            </a:pPr>
            <a:r>
              <a:rPr lang="en-US" sz="4600" dirty="0"/>
              <a:t> </a:t>
            </a:r>
            <a:r>
              <a:rPr lang="en-US" sz="4600" dirty="0" smtClean="0"/>
              <a:t>                                                                (Lundberg</a:t>
            </a:r>
            <a:r>
              <a:rPr lang="en-US" sz="4600" dirty="0"/>
              <a:t>, Frost, &amp; Peterson, </a:t>
            </a:r>
            <a:r>
              <a:rPr lang="en-US" sz="4600" dirty="0" smtClean="0"/>
              <a:t>1988)</a:t>
            </a:r>
            <a:endParaRPr lang="en-US" sz="4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75410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Activities--</a:t>
            </a:r>
            <a:r>
              <a:rPr lang="en-US" sz="4400" dirty="0"/>
              <a:t>Word, </a:t>
            </a:r>
            <a:r>
              <a:rPr lang="en-US" sz="4400" dirty="0" smtClean="0"/>
              <a:t>Syllable</a:t>
            </a:r>
            <a:r>
              <a:rPr lang="en-US" sz="4400" dirty="0"/>
              <a:t>, and </a:t>
            </a:r>
            <a:r>
              <a:rPr lang="en-US" sz="4400" dirty="0" smtClean="0"/>
              <a:t>Phoneme Counting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16726"/>
            <a:ext cx="10972800" cy="43572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Show pictures </a:t>
            </a:r>
            <a:r>
              <a:rPr lang="en-US" sz="3200" dirty="0"/>
              <a:t>or point to objects in the room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that </a:t>
            </a:r>
            <a:r>
              <a:rPr lang="en-US" sz="3200" dirty="0"/>
              <a:t>are compound words and demonstrate how each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word </a:t>
            </a:r>
            <a:r>
              <a:rPr lang="en-US" sz="3200" dirty="0"/>
              <a:t>can be said with a part missing.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Simon </a:t>
            </a:r>
            <a:r>
              <a:rPr lang="en-US" sz="3200" dirty="0"/>
              <a:t>says, </a:t>
            </a:r>
            <a:r>
              <a:rPr lang="en-US" sz="3200" dirty="0" smtClean="0"/>
              <a:t>“say </a:t>
            </a:r>
            <a:r>
              <a:rPr lang="en-US" sz="3200" i="1" dirty="0"/>
              <a:t>bookmark</a:t>
            </a:r>
            <a:r>
              <a:rPr lang="en-US" sz="3200" dirty="0"/>
              <a:t> without the </a:t>
            </a:r>
            <a:r>
              <a:rPr lang="en-US" sz="3200" i="1" dirty="0"/>
              <a:t>book</a:t>
            </a:r>
            <a:r>
              <a:rPr lang="en-US" sz="3200" dirty="0" smtClean="0"/>
              <a:t>.”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Simon </a:t>
            </a:r>
            <a:r>
              <a:rPr lang="en-US" sz="3200" dirty="0"/>
              <a:t>says, “say </a:t>
            </a:r>
            <a:r>
              <a:rPr lang="en-US" sz="3200" i="1" dirty="0" smtClean="0"/>
              <a:t>hotdog</a:t>
            </a:r>
            <a:r>
              <a:rPr lang="en-US" sz="3200" dirty="0" smtClean="0"/>
              <a:t> </a:t>
            </a:r>
            <a:r>
              <a:rPr lang="en-US" sz="3200" dirty="0"/>
              <a:t>without the </a:t>
            </a:r>
            <a:r>
              <a:rPr lang="en-US" sz="3200" i="1" dirty="0" smtClean="0"/>
              <a:t>dog</a:t>
            </a:r>
            <a:r>
              <a:rPr lang="en-US" sz="3200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68186"/>
            <a:ext cx="10972800" cy="405641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To </a:t>
            </a:r>
            <a:r>
              <a:rPr lang="en-US" sz="3200" dirty="0"/>
              <a:t>count syllables in words, activities can be used such as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clapping </a:t>
            </a:r>
            <a:r>
              <a:rPr lang="en-US" sz="3200" dirty="0"/>
              <a:t>hands, tapping the desk, or marching in place to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the syllables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Activities—Counting Syllables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4404" y="1935480"/>
            <a:ext cx="10477995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/>
              <a:t> </a:t>
            </a:r>
            <a:r>
              <a:rPr lang="en-US" sz="3600" dirty="0" smtClean="0"/>
              <a:t>Learning </a:t>
            </a:r>
            <a:r>
              <a:rPr lang="en-US" sz="3600" dirty="0"/>
              <a:t>letter-sound </a:t>
            </a:r>
            <a:r>
              <a:rPr lang="en-US" sz="3600" dirty="0" smtClean="0"/>
              <a:t>relationships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Identifying </a:t>
            </a:r>
            <a:r>
              <a:rPr lang="en-US" sz="3600" dirty="0"/>
              <a:t>sounds shared among </a:t>
            </a:r>
            <a:r>
              <a:rPr lang="en-US" sz="3600" dirty="0" smtClean="0"/>
              <a:t>words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Matching </a:t>
            </a:r>
            <a:r>
              <a:rPr lang="en-US" sz="3600" dirty="0"/>
              <a:t>spoken words with printed </a:t>
            </a:r>
            <a:r>
              <a:rPr lang="en-US" sz="3600" dirty="0" smtClean="0"/>
              <a:t>words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4436"/>
            <a:ext cx="10972800" cy="426324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Segmenting </a:t>
            </a:r>
            <a:r>
              <a:rPr lang="en-US" sz="3200" dirty="0"/>
              <a:t>refers to the act of isolating the sounds in a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spoken </a:t>
            </a:r>
            <a:r>
              <a:rPr lang="en-US" sz="3200" dirty="0"/>
              <a:t>word by separately pronouncing each one in order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Segmenting the </a:t>
            </a:r>
            <a:r>
              <a:rPr lang="en-US" sz="3200" dirty="0"/>
              <a:t>sounds in a word is one of the more difficult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phonemic </a:t>
            </a:r>
            <a:r>
              <a:rPr lang="en-US" sz="3200" dirty="0"/>
              <a:t>tasks for children to perform. </a:t>
            </a:r>
            <a:r>
              <a:rPr lang="en-US" sz="3200" dirty="0" smtClean="0"/>
              <a:t>                                              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Start </a:t>
            </a:r>
            <a:r>
              <a:rPr lang="en-US" sz="3200" dirty="0"/>
              <a:t>with </a:t>
            </a:r>
            <a:r>
              <a:rPr lang="en-US" sz="3200" dirty="0" smtClean="0"/>
              <a:t>initial </a:t>
            </a:r>
            <a:r>
              <a:rPr lang="en-US" sz="3200" dirty="0"/>
              <a:t>phonemes as a precursor to segmenting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entire words.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Activities—Sound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39438"/>
            <a:ext cx="10972800" cy="3985161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 Sound </a:t>
            </a:r>
            <a:r>
              <a:rPr lang="en-US" sz="2800" dirty="0"/>
              <a:t>synthesis or sound blending is an essential skill related to later </a:t>
            </a:r>
            <a:endParaRPr lang="en-US" sz="2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reading </a:t>
            </a:r>
            <a:r>
              <a:rPr lang="en-US" sz="2800" dirty="0"/>
              <a:t>ability </a:t>
            </a:r>
            <a:r>
              <a:rPr lang="en-US" sz="2800" dirty="0" smtClean="0"/>
              <a:t>and </a:t>
            </a:r>
            <a:r>
              <a:rPr lang="en-US" sz="2800" dirty="0"/>
              <a:t>one of the easiest phoneme awareness tasks for </a:t>
            </a:r>
            <a:endParaRPr lang="en-US" sz="2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children </a:t>
            </a:r>
            <a:r>
              <a:rPr lang="en-US" sz="2800" dirty="0"/>
              <a:t>to perform </a:t>
            </a:r>
            <a:endParaRPr lang="en-US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8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 smtClean="0"/>
              <a:t> Sound </a:t>
            </a:r>
            <a:r>
              <a:rPr lang="en-US" sz="2800" dirty="0"/>
              <a:t>synthesis can be done using the following sequence: </a:t>
            </a:r>
            <a:endParaRPr lang="en-US" sz="2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blending </a:t>
            </a:r>
            <a:r>
              <a:rPr lang="en-US" sz="2800" dirty="0"/>
              <a:t>an initial sound onto the remainder of a word, followed by </a:t>
            </a:r>
            <a:endParaRPr lang="en-US" sz="2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blending </a:t>
            </a:r>
            <a:r>
              <a:rPr lang="en-US" sz="2800" dirty="0"/>
              <a:t>syllables of a word together, and then blending isolated </a:t>
            </a:r>
            <a:endParaRPr lang="en-US" sz="2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phonemes </a:t>
            </a:r>
            <a:r>
              <a:rPr lang="en-US" sz="2800" dirty="0"/>
              <a:t>into a word.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Activities—Sound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</a:t>
            </a:r>
            <a:r>
              <a:rPr lang="en-US" sz="3200" dirty="0"/>
              <a:t>teacher can model blending an initial sound onto a </a:t>
            </a:r>
            <a:r>
              <a:rPr lang="en-US" sz="3200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word </a:t>
            </a:r>
            <a:r>
              <a:rPr lang="en-US" sz="3200" dirty="0"/>
              <a:t>by using </a:t>
            </a:r>
            <a:r>
              <a:rPr lang="en-US" sz="3200" dirty="0" smtClean="0"/>
              <a:t>the </a:t>
            </a:r>
            <a:r>
              <a:rPr lang="en-US" sz="3200" dirty="0"/>
              <a:t>jingle,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"</a:t>
            </a:r>
            <a:r>
              <a:rPr lang="en-US" sz="3200" dirty="0"/>
              <a:t>It starts with /l/ and it ends with </a:t>
            </a:r>
            <a:r>
              <a:rPr lang="en-US" sz="3200" i="1" dirty="0" err="1"/>
              <a:t>ight</a:t>
            </a:r>
            <a:r>
              <a:rPr lang="en-US" sz="3200" dirty="0"/>
              <a:t>, put it together, and  </a:t>
            </a:r>
            <a:r>
              <a:rPr lang="en-US" sz="3200" dirty="0" smtClean="0"/>
              <a:t>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it </a:t>
            </a:r>
            <a:r>
              <a:rPr lang="en-US" sz="3200" dirty="0"/>
              <a:t>says </a:t>
            </a:r>
            <a:r>
              <a:rPr lang="en-US" sz="3200" i="1" dirty="0"/>
              <a:t>light</a:t>
            </a:r>
            <a:r>
              <a:rPr lang="en-US" sz="3200" dirty="0"/>
              <a:t>."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When </a:t>
            </a:r>
            <a:r>
              <a:rPr lang="en-US" sz="3200" dirty="0"/>
              <a:t>they have the idea, the children supply the final </a:t>
            </a:r>
            <a:r>
              <a:rPr lang="en-US" sz="3200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word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Activities—Sound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64080"/>
            <a:ext cx="10972800" cy="416052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 An </a:t>
            </a:r>
            <a:r>
              <a:rPr lang="en-US" dirty="0"/>
              <a:t>element of excitement can be created by using children's names </a:t>
            </a:r>
            <a:endParaRPr lang="en-US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 Ask </a:t>
            </a:r>
            <a:r>
              <a:rPr lang="en-US" dirty="0"/>
              <a:t>each child to recognize and say his or her own name when it is </a:t>
            </a:r>
            <a:endParaRPr lang="en-US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presented </a:t>
            </a:r>
            <a:r>
              <a:rPr lang="en-US" dirty="0"/>
              <a:t>— "It starts with /b/ and it ends with </a:t>
            </a:r>
            <a:r>
              <a:rPr lang="en-US" i="1" dirty="0" err="1"/>
              <a:t>etsy</a:t>
            </a:r>
            <a:r>
              <a:rPr lang="en-US" dirty="0"/>
              <a:t>, put it together and it </a:t>
            </a:r>
            <a:endParaRPr lang="en-US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says..." 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 Context </a:t>
            </a:r>
            <a:r>
              <a:rPr lang="en-US" dirty="0"/>
              <a:t>can be provided by limiting the words to objects that can be seen in </a:t>
            </a:r>
            <a:endParaRPr lang="en-US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room or to words from a particular story the children just read. </a:t>
            </a: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 As </a:t>
            </a:r>
            <a:r>
              <a:rPr lang="en-US" dirty="0"/>
              <a:t>the children become proficient, they can take turns using the jingle to </a:t>
            </a:r>
            <a:endParaRPr lang="en-US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present </a:t>
            </a:r>
            <a:r>
              <a:rPr lang="en-US" dirty="0"/>
              <a:t>their own words to be blended by the class.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Activities—Sound </a:t>
            </a:r>
            <a:r>
              <a:rPr lang="en-US" dirty="0"/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6428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8810"/>
            <a:ext cx="10972800" cy="4115789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Because </a:t>
            </a:r>
            <a:r>
              <a:rPr lang="en-US" sz="3200" dirty="0"/>
              <a:t>sound deletion tasks require manipulation of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phonemes </a:t>
            </a:r>
            <a:r>
              <a:rPr lang="en-US" sz="3200" dirty="0"/>
              <a:t>in words, they are considered to be more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difficult </a:t>
            </a:r>
            <a:r>
              <a:rPr lang="en-US" sz="3200" dirty="0"/>
              <a:t>than other types of phoneme awareness tasks</a:t>
            </a:r>
            <a:r>
              <a:rPr lang="en-US" sz="3200" dirty="0" smtClean="0"/>
              <a:t>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Not until </a:t>
            </a:r>
            <a:r>
              <a:rPr lang="en-US" sz="3200" dirty="0"/>
              <a:t>a mental age of approximately 7 years </a:t>
            </a:r>
            <a:r>
              <a:rPr lang="en-US" sz="3200" dirty="0" smtClean="0"/>
              <a:t>are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children able </a:t>
            </a:r>
            <a:r>
              <a:rPr lang="en-US" sz="3200" dirty="0"/>
              <a:t>to perform phoneme deletion tasks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adequately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Activities—Sound Deletion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24544"/>
            <a:ext cx="10972800" cy="390005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dirty="0" err="1" smtClean="0"/>
              <a:t>Lewkowicz</a:t>
            </a:r>
            <a:r>
              <a:rPr lang="en-US" sz="3200" dirty="0" smtClean="0"/>
              <a:t> </a:t>
            </a:r>
            <a:r>
              <a:rPr lang="en-US" sz="3200" dirty="0"/>
              <a:t>(1980) suggested that sound deletion activities be </a:t>
            </a:r>
            <a:r>
              <a:rPr lang="en-US" sz="3200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done after </a:t>
            </a:r>
            <a:r>
              <a:rPr lang="en-US" sz="3200" dirty="0"/>
              <a:t>the children exhibit some skill in segmentation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and </a:t>
            </a:r>
            <a:r>
              <a:rPr lang="en-US" sz="3200" dirty="0"/>
              <a:t>after letter </a:t>
            </a:r>
            <a:r>
              <a:rPr lang="en-US" sz="3200" dirty="0" smtClean="0"/>
              <a:t>names </a:t>
            </a:r>
            <a:r>
              <a:rPr lang="en-US" sz="3200" dirty="0"/>
              <a:t>have been introduced</a:t>
            </a:r>
            <a:r>
              <a:rPr lang="en-US" sz="3200" dirty="0" smtClean="0"/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Because phoneme deletion of medial consonants puts an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undue burden on </a:t>
            </a:r>
            <a:r>
              <a:rPr lang="en-US" sz="3200" dirty="0"/>
              <a:t>young children's memory, sound deletion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should </a:t>
            </a:r>
            <a:r>
              <a:rPr lang="en-US" sz="3200" dirty="0"/>
              <a:t>target only initial </a:t>
            </a:r>
            <a:r>
              <a:rPr lang="en-US" sz="3200" dirty="0" smtClean="0"/>
              <a:t>or </a:t>
            </a:r>
            <a:r>
              <a:rPr lang="en-US" sz="3200" dirty="0"/>
              <a:t>final sounds in words.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86890"/>
            <a:ext cx="10972800" cy="383770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What’s the Missing Sound?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“Meat” 	“Eat”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“Boat” 	“Oat”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Awareness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4436"/>
            <a:ext cx="10972800" cy="40801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All </a:t>
            </a:r>
            <a:r>
              <a:rPr lang="en-US" sz="3200" dirty="0"/>
              <a:t>phoneme awareness activities that use tokens or other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visual </a:t>
            </a:r>
            <a:r>
              <a:rPr lang="en-US" sz="3200" dirty="0"/>
              <a:t>representations of sounds can be modified to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include letter-sound </a:t>
            </a:r>
            <a:r>
              <a:rPr lang="en-US" sz="3200" dirty="0"/>
              <a:t>associations.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As </a:t>
            </a:r>
            <a:r>
              <a:rPr lang="en-US" sz="3200" dirty="0"/>
              <a:t>individual sounds are mastered by the children, their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corresponding </a:t>
            </a:r>
            <a:r>
              <a:rPr lang="en-US" sz="3200" dirty="0"/>
              <a:t>letter names can be introduced and placed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on </a:t>
            </a:r>
            <a:r>
              <a:rPr lang="en-US" sz="3200" dirty="0"/>
              <a:t>the </a:t>
            </a:r>
            <a:r>
              <a:rPr lang="en-US" sz="3200" dirty="0" smtClean="0"/>
              <a:t>tokens and </a:t>
            </a:r>
            <a:r>
              <a:rPr lang="en-US" sz="3200" dirty="0"/>
              <a:t>gradually introduced into the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segmentation </a:t>
            </a:r>
            <a:r>
              <a:rPr lang="en-US" sz="3200" dirty="0"/>
              <a:t>activities.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Activities—Letter/Sound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Activity Ideas…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1" y="2330054"/>
            <a:ext cx="3837097" cy="39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654" y="1118228"/>
            <a:ext cx="10102516" cy="615569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In Closing…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4" y="2204719"/>
            <a:ext cx="10656807" cy="4248383"/>
          </a:xfrm>
        </p:spPr>
        <p:txBody>
          <a:bodyPr>
            <a:no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Struggling </a:t>
            </a:r>
            <a:r>
              <a:rPr lang="en-US" sz="3200" dirty="0"/>
              <a:t>readers </a:t>
            </a:r>
            <a:r>
              <a:rPr lang="en-US" sz="3200" dirty="0" smtClean="0"/>
              <a:t>first have </a:t>
            </a:r>
            <a:r>
              <a:rPr lang="en-US" sz="3200" dirty="0"/>
              <a:t>difficulty understanding how </a:t>
            </a:r>
            <a:r>
              <a:rPr lang="en-US" sz="3200" dirty="0" smtClean="0"/>
              <a:t>words </a:t>
            </a:r>
            <a:r>
              <a:rPr lang="en-US" sz="3200" dirty="0"/>
              <a:t>in oral language are represented in </a:t>
            </a:r>
            <a:r>
              <a:rPr lang="en-US" sz="3200" dirty="0" smtClean="0"/>
              <a:t>print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 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and secondly, </a:t>
            </a:r>
          </a:p>
          <a:p>
            <a:pPr marL="0" indent="0">
              <a:buClr>
                <a:srgbClr val="9A0000"/>
              </a:buClr>
              <a:buNone/>
            </a:pPr>
            <a:endParaRPr lang="en-US" sz="32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making </a:t>
            </a:r>
            <a:r>
              <a:rPr lang="en-US" sz="3200" dirty="0"/>
              <a:t>the connections between the sounds </a:t>
            </a:r>
            <a:r>
              <a:rPr lang="en-US" sz="3200" dirty="0" smtClean="0"/>
              <a:t>in words 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and </a:t>
            </a:r>
            <a:r>
              <a:rPr lang="en-US" sz="3200" dirty="0"/>
              <a:t>the letters representing </a:t>
            </a:r>
            <a:r>
              <a:rPr lang="en-US" sz="3200" dirty="0" smtClean="0"/>
              <a:t>them. 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2400" dirty="0" smtClean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51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801092"/>
            <a:ext cx="10018294" cy="3816926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Activities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 phonemic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awareness include…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831273"/>
            <a:ext cx="10018294" cy="93815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Implications for Professional Practice</a:t>
            </a:r>
            <a:endParaRPr lang="en-US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246" y="3559422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4464" y="2456795"/>
            <a:ext cx="5356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A0000"/>
              </a:buClr>
            </a:pPr>
            <a:r>
              <a:rPr lang="en-US" sz="3200" dirty="0"/>
              <a:t>Evidence exists that </a:t>
            </a:r>
            <a:r>
              <a:rPr lang="en-US" sz="3200" dirty="0" smtClean="0"/>
              <a:t>teachers can </a:t>
            </a:r>
            <a:r>
              <a:rPr lang="en-US" sz="3200" dirty="0"/>
              <a:t>increase their knowledge of phonemic awareness in a brief timeframe following </a:t>
            </a:r>
            <a:r>
              <a:rPr lang="en-US" sz="3200" dirty="0" smtClean="0"/>
              <a:t>instruction </a:t>
            </a:r>
            <a:r>
              <a:rPr lang="en-US" sz="3200" dirty="0"/>
              <a:t>of phonemic awareness </a:t>
            </a:r>
            <a:r>
              <a:rPr lang="en-US" sz="3200" dirty="0" smtClean="0"/>
              <a:t>concepts.                                                                                                                                    </a:t>
            </a:r>
            <a:r>
              <a:rPr lang="en-US" sz="2800" dirty="0" smtClean="0"/>
              <a:t>							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26" y="2204241"/>
            <a:ext cx="2826326" cy="39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506" y="1770540"/>
            <a:ext cx="99260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859" y="1308571"/>
            <a:ext cx="59205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are a multitude of factors which impact a student’s ability to learn and a teacher’s ability to teach.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Reading </a:t>
            </a:r>
            <a:r>
              <a:rPr lang="en-US" sz="3200" dirty="0"/>
              <a:t>remains critical to personal and professional success, so educators must continue to seek answers </a:t>
            </a:r>
            <a:r>
              <a:rPr lang="en-US" sz="3200" dirty="0" smtClean="0"/>
              <a:t>to </a:t>
            </a:r>
            <a:r>
              <a:rPr lang="en-US" sz="3200" dirty="0"/>
              <a:t>these questions.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03" y="1973590"/>
            <a:ext cx="4801132" cy="36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88" y="2101932"/>
            <a:ext cx="4904509" cy="37273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72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7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500" i="1" dirty="0" smtClean="0">
                <a:solidFill>
                  <a:schemeClr val="accent1">
                    <a:lumMod val="50000"/>
                  </a:schemeClr>
                </a:solidFill>
              </a:rPr>
              <a:t>Dana Harris</a:t>
            </a:r>
          </a:p>
          <a:p>
            <a:pPr marL="0" indent="0" algn="ctr">
              <a:buNone/>
            </a:pPr>
            <a:r>
              <a:rPr lang="en-US" sz="3500" i="1" dirty="0" smtClean="0">
                <a:solidFill>
                  <a:schemeClr val="accent1">
                    <a:lumMod val="50000"/>
                  </a:schemeClr>
                </a:solidFill>
              </a:rPr>
              <a:t>harrisdm@puyallup.k12.wa.us</a:t>
            </a:r>
            <a:endParaRPr lang="en-US" sz="35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543049"/>
            <a:ext cx="5911849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2" y="1413164"/>
            <a:ext cx="10394868" cy="4911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i="1" dirty="0" smtClean="0"/>
              <a:t> </a:t>
            </a:r>
            <a:r>
              <a:rPr lang="en-US" sz="3200" dirty="0"/>
              <a:t>Counting the sounds in the word </a:t>
            </a:r>
            <a:r>
              <a:rPr lang="en-US" sz="3200" dirty="0" smtClean="0"/>
              <a:t>“</a:t>
            </a:r>
            <a:r>
              <a:rPr lang="en-US" sz="3200" i="1" dirty="0" smtClean="0"/>
              <a:t>bake”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Coloring </a:t>
            </a:r>
            <a:r>
              <a:rPr lang="en-US" sz="3200" dirty="0"/>
              <a:t>the pictures that begin with the </a:t>
            </a:r>
            <a:r>
              <a:rPr lang="en-US" sz="3200" dirty="0" smtClean="0"/>
              <a:t>“</a:t>
            </a:r>
            <a:r>
              <a:rPr lang="en-US" sz="3200" i="1" dirty="0" smtClean="0"/>
              <a:t>letter b”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Counting </a:t>
            </a:r>
            <a:r>
              <a:rPr lang="en-US" sz="3200" dirty="0"/>
              <a:t>the syllables in the word </a:t>
            </a:r>
            <a:r>
              <a:rPr lang="en-US" sz="3200" dirty="0" smtClean="0"/>
              <a:t>“</a:t>
            </a:r>
            <a:r>
              <a:rPr lang="en-US" sz="3200" i="1" dirty="0" smtClean="0"/>
              <a:t>baseball”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801091"/>
            <a:ext cx="10018294" cy="3186545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>An </a:t>
            </a:r>
            <a:r>
              <a:rPr lang="en-US" sz="4400" i="1" dirty="0"/>
              <a:t>example of </a:t>
            </a:r>
            <a:r>
              <a:rPr lang="en-US" sz="4400" i="1" dirty="0" smtClean="0"/>
              <a:t>explicit</a:t>
            </a:r>
            <a:br>
              <a:rPr lang="en-US" sz="4400" i="1" dirty="0" smtClean="0"/>
            </a:br>
            <a:r>
              <a:rPr lang="en-US" sz="4400" i="1" dirty="0" smtClean="0"/>
              <a:t> </a:t>
            </a:r>
            <a:br>
              <a:rPr lang="en-US" sz="4400" i="1" dirty="0" smtClean="0"/>
            </a:br>
            <a:r>
              <a:rPr lang="en-US" sz="4400" i="1" dirty="0" smtClean="0"/>
              <a:t>phonemic </a:t>
            </a:r>
            <a:r>
              <a:rPr lang="en-US" sz="4400" i="1" dirty="0"/>
              <a:t>awareness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instruction is…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0030" y="1615044"/>
            <a:ext cx="9999025" cy="47095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Choosing the word in a set of four words that has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   the </a:t>
            </a:r>
            <a:r>
              <a:rPr lang="en-US" sz="3200" dirty="0" smtClean="0"/>
              <a:t>“different" sound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Teaching </a:t>
            </a:r>
            <a:r>
              <a:rPr lang="en-US" sz="3200" dirty="0"/>
              <a:t>letter-sound </a:t>
            </a:r>
            <a:r>
              <a:rPr lang="en-US" sz="3200" dirty="0" smtClean="0"/>
              <a:t>correspondences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Reading </a:t>
            </a:r>
            <a:r>
              <a:rPr lang="en-US" sz="3200" dirty="0"/>
              <a:t>words in the same word family, e.g., </a:t>
            </a:r>
            <a:r>
              <a:rPr lang="en-US" sz="3200" dirty="0" smtClean="0"/>
              <a:t>it, sit</a:t>
            </a:r>
            <a:r>
              <a:rPr lang="en-US" sz="3200" dirty="0"/>
              <a:t>, </a:t>
            </a:r>
            <a:r>
              <a:rPr lang="en-US" sz="3200" dirty="0" smtClean="0"/>
              <a:t>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fit, hit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3313215"/>
          </a:xfrm>
        </p:spPr>
        <p:txBody>
          <a:bodyPr>
            <a:noAutofit/>
          </a:bodyPr>
          <a:lstStyle/>
          <a:p>
            <a:r>
              <a:rPr lang="en-US" sz="4400" i="1" dirty="0"/>
              <a:t>Which activity explicitly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links spelling </a:t>
            </a:r>
            <a:r>
              <a:rPr lang="en-US" sz="4400" i="1" dirty="0"/>
              <a:t>with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phonemic awareness?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778" y="1508166"/>
            <a:ext cx="10513621" cy="481643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Make as many words as you can using only the letters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i="1" dirty="0" smtClean="0"/>
              <a:t>    t, a, n, l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Say </a:t>
            </a:r>
            <a:r>
              <a:rPr lang="en-US" sz="3200" dirty="0"/>
              <a:t>a word, then name the letters out loud; write the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word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</a:t>
            </a:r>
            <a:r>
              <a:rPr lang="en-US" sz="3200" dirty="0" smtClean="0"/>
              <a:t>Say </a:t>
            </a:r>
            <a:r>
              <a:rPr lang="en-US" sz="3200" dirty="0"/>
              <a:t>a word, then tap out the sounds in the word; write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the letters</a:t>
            </a:r>
            <a:r>
              <a:rPr lang="en-US" sz="3200" dirty="0"/>
              <a:t> </a:t>
            </a:r>
            <a:r>
              <a:rPr lang="en-US" sz="3200" dirty="0" smtClean="0"/>
              <a:t>for </a:t>
            </a:r>
            <a:r>
              <a:rPr lang="en-US" sz="3200" dirty="0"/>
              <a:t>these sounds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About Me…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483" y="1940560"/>
            <a:ext cx="9388364" cy="4441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Palatino Linotype" panose="02040502050505030304" pitchFamily="18" charset="0"/>
              <a:buChar char="—"/>
            </a:pPr>
            <a:r>
              <a:rPr lang="en-US" sz="3200" dirty="0" smtClean="0"/>
              <a:t>  Wife, Mother and Grandmother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Palatino Linotype" panose="02040502050505030304" pitchFamily="18" charset="0"/>
              <a:buChar char="—"/>
            </a:pPr>
            <a:endParaRPr lang="en-US" sz="3200" dirty="0" smtClean="0"/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Palatino Linotype" panose="02040502050505030304" pitchFamily="18" charset="0"/>
              <a:buChar char="—"/>
            </a:pPr>
            <a:r>
              <a:rPr lang="en-US" sz="3200" dirty="0" smtClean="0"/>
              <a:t>  Educator </a:t>
            </a:r>
            <a:r>
              <a:rPr lang="en-US" sz="3200" dirty="0"/>
              <a:t>for </a:t>
            </a:r>
            <a:r>
              <a:rPr lang="en-US" sz="3200" dirty="0" smtClean="0"/>
              <a:t>36 years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Palatino Linotype" panose="02040502050505030304" pitchFamily="18" charset="0"/>
              <a:buChar char="—"/>
            </a:pPr>
            <a:endParaRPr lang="en-US" sz="3200" dirty="0"/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Palatino Linotype" panose="02040502050505030304" pitchFamily="18" charset="0"/>
              <a:buChar char="—"/>
            </a:pPr>
            <a:r>
              <a:rPr lang="en-US" sz="3200" dirty="0" smtClean="0"/>
              <a:t>  Director </a:t>
            </a:r>
            <a:r>
              <a:rPr lang="en-US" sz="3200" dirty="0"/>
              <a:t>of </a:t>
            </a:r>
            <a:r>
              <a:rPr lang="en-US" sz="3200" dirty="0" smtClean="0"/>
              <a:t>Instructional Leadership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--K-12 Literacy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--Libraries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 smtClean="0"/>
              <a:t>         --Early 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22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2"/>
            <a:ext cx="10018294" cy="3241963"/>
          </a:xfrm>
        </p:spPr>
        <p:txBody>
          <a:bodyPr>
            <a:noAutofit/>
          </a:bodyPr>
          <a:lstStyle/>
          <a:p>
            <a:r>
              <a:rPr lang="en-US" sz="4400" dirty="0"/>
              <a:t>Which task requires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more refined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phonemic awareness</a:t>
            </a:r>
            <a:r>
              <a:rPr lang="en-US" sz="44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3152" y="1994857"/>
            <a:ext cx="10549247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What is the first sound in </a:t>
            </a:r>
            <a:r>
              <a:rPr lang="en-US" sz="3200" i="1" dirty="0" smtClean="0"/>
              <a:t>shut?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i="1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What </a:t>
            </a:r>
            <a:r>
              <a:rPr lang="en-US" sz="3200" dirty="0"/>
              <a:t>is the first sound in </a:t>
            </a:r>
            <a:r>
              <a:rPr lang="en-US" sz="3200" i="1" dirty="0" smtClean="0"/>
              <a:t>sidle?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</a:t>
            </a:r>
            <a:r>
              <a:rPr lang="en-US" sz="3200" dirty="0"/>
              <a:t>tasks are the same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2291938"/>
          </a:xfrm>
        </p:spPr>
        <p:txBody>
          <a:bodyPr>
            <a:noAutofit/>
          </a:bodyPr>
          <a:lstStyle/>
          <a:p>
            <a:r>
              <a:rPr lang="en-US" sz="4400" dirty="0"/>
              <a:t>Phonemic awareness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instruction…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150" y="1935480"/>
            <a:ext cx="10644249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Benefits </a:t>
            </a:r>
            <a:r>
              <a:rPr lang="en-US" sz="3200" dirty="0"/>
              <a:t>most children in kindergarten and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   first </a:t>
            </a:r>
            <a:r>
              <a:rPr lang="en-US" sz="3200" dirty="0" smtClean="0"/>
              <a:t>grade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Is </a:t>
            </a:r>
            <a:r>
              <a:rPr lang="en-US" sz="3200" dirty="0"/>
              <a:t>only meant for students at-risk for reading </a:t>
            </a:r>
            <a:r>
              <a:rPr lang="en-US" sz="3200" dirty="0" smtClean="0"/>
              <a:t>failure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Is </a:t>
            </a:r>
            <a:r>
              <a:rPr lang="en-US" sz="3200" dirty="0"/>
              <a:t>not appropriate for older students (7+ years old) who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have </a:t>
            </a:r>
            <a:r>
              <a:rPr lang="en-US" sz="3200" dirty="0"/>
              <a:t>reading problems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2"/>
            <a:ext cx="10018294" cy="3241963"/>
          </a:xfrm>
        </p:spPr>
        <p:txBody>
          <a:bodyPr>
            <a:noAutofit/>
          </a:bodyPr>
          <a:lstStyle/>
          <a:p>
            <a:r>
              <a:rPr lang="en-US" sz="4400" dirty="0"/>
              <a:t>Can the words </a:t>
            </a:r>
            <a:r>
              <a:rPr lang="en-US" sz="4400" i="1" u="sng" dirty="0"/>
              <a:t>shoe, do, </a:t>
            </a:r>
            <a:r>
              <a:rPr lang="en-US" sz="4400" i="1" u="sng" dirty="0" smtClean="0"/>
              <a:t>blew</a:t>
            </a:r>
            <a:r>
              <a:rPr lang="en-US" sz="4400" i="1" u="sng" dirty="0"/>
              <a:t>, </a:t>
            </a:r>
            <a:r>
              <a:rPr lang="en-US" sz="4400" i="1" u="sng" dirty="0" smtClean="0"/>
              <a:t/>
            </a:r>
            <a:br>
              <a:rPr lang="en-US" sz="4400" i="1" u="sng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dirty="0" smtClean="0"/>
              <a:t>and</a:t>
            </a:r>
            <a:r>
              <a:rPr lang="en-US" sz="4400" i="1" dirty="0" smtClean="0"/>
              <a:t> </a:t>
            </a:r>
            <a:r>
              <a:rPr lang="en-US" sz="4400" i="1" u="sng" dirty="0"/>
              <a:t>you</a:t>
            </a:r>
            <a:r>
              <a:rPr lang="en-US" sz="4400" i="1" dirty="0"/>
              <a:t> </a:t>
            </a:r>
            <a:r>
              <a:rPr lang="en-US" sz="4400" dirty="0"/>
              <a:t>be used to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illustrate </a:t>
            </a:r>
            <a:r>
              <a:rPr lang="en-US" sz="4400" dirty="0"/>
              <a:t>oral rhyming?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028" y="1935480"/>
            <a:ext cx="10537371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Yes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No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Only </a:t>
            </a:r>
            <a:r>
              <a:rPr lang="en-US" sz="3200" i="1" dirty="0"/>
              <a:t>you, do, </a:t>
            </a:r>
            <a:r>
              <a:rPr lang="en-US" sz="3200" dirty="0"/>
              <a:t>and </a:t>
            </a:r>
            <a:r>
              <a:rPr lang="en-US" sz="3200" i="1" dirty="0"/>
              <a:t>shoe, </a:t>
            </a:r>
            <a:r>
              <a:rPr lang="en-US" sz="3200" dirty="0"/>
              <a:t>but </a:t>
            </a:r>
            <a:r>
              <a:rPr lang="en-US" sz="3200" i="1" dirty="0"/>
              <a:t>not </a:t>
            </a:r>
            <a:r>
              <a:rPr lang="en-US" sz="3200" i="1" dirty="0" smtClean="0"/>
              <a:t>blew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1"/>
            <a:ext cx="10018294" cy="3503223"/>
          </a:xfrm>
        </p:spPr>
        <p:txBody>
          <a:bodyPr>
            <a:noAutofit/>
          </a:bodyPr>
          <a:lstStyle/>
          <a:p>
            <a:r>
              <a:rPr lang="en-US" sz="4400" dirty="0" smtClean="0"/>
              <a:t>Which of the following is an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example of words </a:t>
            </a:r>
            <a:r>
              <a:rPr lang="en-US" sz="4400" dirty="0"/>
              <a:t>with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the </a:t>
            </a:r>
            <a:r>
              <a:rPr lang="en-US" sz="4400" dirty="0"/>
              <a:t>same </a:t>
            </a:r>
            <a:r>
              <a:rPr lang="en-US" sz="4400" dirty="0" smtClean="0"/>
              <a:t>final</a:t>
            </a:r>
            <a:r>
              <a:rPr lang="en-US" sz="4400" dirty="0"/>
              <a:t> </a:t>
            </a:r>
            <a:r>
              <a:rPr lang="en-US" sz="4400" dirty="0" smtClean="0"/>
              <a:t>sound?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776" y="1935480"/>
            <a:ext cx="10608623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</a:t>
            </a:r>
            <a:r>
              <a:rPr lang="en-US" sz="3200" dirty="0" smtClean="0"/>
              <a:t>house-hose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of-off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please-buzz</a:t>
            </a: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2"/>
            <a:ext cx="10018294" cy="343197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Which of the following is an </a:t>
            </a:r>
            <a:r>
              <a:rPr lang="en-US" sz="4400" dirty="0"/>
              <a:t>example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of grouping </a:t>
            </a:r>
            <a:r>
              <a:rPr lang="en-US" sz="4400" dirty="0"/>
              <a:t>words with a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common </a:t>
            </a:r>
            <a:r>
              <a:rPr lang="en-US" sz="4400" dirty="0"/>
              <a:t>vowel </a:t>
            </a:r>
            <a:r>
              <a:rPr lang="en-US" sz="4400" dirty="0" smtClean="0"/>
              <a:t>sound?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778" y="1935480"/>
            <a:ext cx="10513621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dirty="0"/>
              <a:t>fin, fist, find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read, bread, bead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son, blood, touch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60" y="3274461"/>
            <a:ext cx="1764935" cy="23532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07" y="2900835"/>
            <a:ext cx="1867769" cy="2490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53" y="1611621"/>
            <a:ext cx="1718177" cy="2290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4" y="1106875"/>
            <a:ext cx="1865168" cy="2486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24779" r="-604" b="177"/>
          <a:stretch/>
        </p:blipFill>
        <p:spPr>
          <a:xfrm>
            <a:off x="2353940" y="3284352"/>
            <a:ext cx="1749070" cy="233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6" y="1397467"/>
            <a:ext cx="1966835" cy="25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3906982"/>
          </a:xfrm>
        </p:spPr>
        <p:txBody>
          <a:bodyPr>
            <a:noAutofit/>
          </a:bodyPr>
          <a:lstStyle/>
          <a:p>
            <a:r>
              <a:rPr lang="en-US" sz="4400" dirty="0" smtClean="0"/>
              <a:t>You </a:t>
            </a:r>
            <a:r>
              <a:rPr lang="en-US" sz="4400" dirty="0"/>
              <a:t>are helping students break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 </a:t>
            </a:r>
            <a:r>
              <a:rPr lang="en-US" sz="4400" dirty="0"/>
              <a:t>word into its separate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sounds</a:t>
            </a:r>
            <a:r>
              <a:rPr lang="en-US" sz="4400" dirty="0"/>
              <a:t>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How </a:t>
            </a:r>
            <a:r>
              <a:rPr lang="en-US" sz="4400" dirty="0"/>
              <a:t>many sounds are in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</a:t>
            </a:r>
            <a:r>
              <a:rPr lang="en-US" sz="4400" dirty="0"/>
              <a:t>word </a:t>
            </a:r>
            <a:r>
              <a:rPr lang="en-US" sz="4400" i="1" dirty="0" smtClean="0"/>
              <a:t>bride?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6" y="250569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778" y="1935480"/>
            <a:ext cx="10513621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Three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</a:t>
            </a:r>
            <a:r>
              <a:rPr lang="en-US" sz="3200" dirty="0" smtClean="0"/>
              <a:t>Four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Five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4429496"/>
          </a:xfrm>
        </p:spPr>
        <p:txBody>
          <a:bodyPr>
            <a:noAutofit/>
          </a:bodyPr>
          <a:lstStyle/>
          <a:p>
            <a:r>
              <a:rPr lang="en-US" sz="4400" dirty="0"/>
              <a:t>Which list shows a systematic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sequence in counting 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sounds in words 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from easy to complex?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6" y="250569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655" y="1472540"/>
            <a:ext cx="10287990" cy="4875810"/>
          </a:xfrm>
        </p:spPr>
        <p:txBody>
          <a:bodyPr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cap, chap, </a:t>
            </a:r>
            <a:r>
              <a:rPr lang="en-US" sz="3200" dirty="0" smtClean="0"/>
              <a:t>chaps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me, bee, </a:t>
            </a:r>
            <a:r>
              <a:rPr lang="en-US" sz="3200" dirty="0" smtClean="0"/>
              <a:t>bleep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dirty="0"/>
              <a:t>ate, late, </a:t>
            </a:r>
            <a:r>
              <a:rPr lang="en-US" sz="3200" dirty="0" smtClean="0"/>
              <a:t>slate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11" y="1543792"/>
            <a:ext cx="10018294" cy="3277589"/>
          </a:xfrm>
        </p:spPr>
        <p:txBody>
          <a:bodyPr>
            <a:noAutofit/>
          </a:bodyPr>
          <a:lstStyle/>
          <a:p>
            <a:r>
              <a:rPr lang="en-US" sz="4400" dirty="0" smtClean="0"/>
              <a:t>If you said the word </a:t>
            </a:r>
            <a:r>
              <a:rPr lang="en-US" sz="4400" i="1" dirty="0" smtClean="0"/>
              <a:t>faxed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dirty="0" smtClean="0"/>
              <a:t>without the sound /k/,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you would say…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6" y="250569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777" y="1982981"/>
            <a:ext cx="10596748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Fad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Fit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Fast</a:t>
            </a: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2551" y="1389413"/>
            <a:ext cx="9812975" cy="4025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>
                <a:latin typeface="+mj-lt"/>
              </a:rPr>
              <a:t>So how do you think you did?</a:t>
            </a:r>
            <a:endParaRPr lang="en-US" sz="4400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39" y="2277093"/>
            <a:ext cx="3634838" cy="41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1284" y="2477800"/>
            <a:ext cx="10276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9A0000"/>
              </a:buClr>
            </a:pPr>
            <a:r>
              <a:rPr lang="en-US" sz="3200" i="1" dirty="0" smtClean="0"/>
              <a:t>Survey on Phonemic </a:t>
            </a:r>
            <a:r>
              <a:rPr lang="en-US" sz="3200" i="1" dirty="0"/>
              <a:t>Awareness, Knowledge, and </a:t>
            </a:r>
            <a:r>
              <a:rPr lang="en-US" sz="3200" i="1" dirty="0" smtClean="0"/>
              <a:t>Skills</a:t>
            </a:r>
            <a:endParaRPr lang="en-US" sz="3200" i="1" dirty="0"/>
          </a:p>
          <a:p>
            <a:pPr>
              <a:buClr>
                <a:srgbClr val="9A0000"/>
              </a:buClr>
            </a:pPr>
            <a:endParaRPr lang="en-US" sz="3200" dirty="0"/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 smtClean="0"/>
              <a:t>Average score of 11 items correct </a:t>
            </a:r>
            <a:endParaRPr lang="en-US" sz="32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 smtClean="0"/>
              <a:t> </a:t>
            </a:r>
            <a:endParaRPr lang="en-US" sz="3200" dirty="0"/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/>
              <a:t>R</a:t>
            </a:r>
            <a:r>
              <a:rPr lang="en-US" sz="3200" dirty="0" smtClean="0"/>
              <a:t>ange of 3 to 14 items correct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666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506" y="1890713"/>
            <a:ext cx="10276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tx2">
                  <a:lumMod val="50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/>
              <a:t>No perfect scores of 15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/>
              <a:t>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/>
              <a:t>9 teachers (26%) scored below 25</a:t>
            </a:r>
            <a:r>
              <a:rPr lang="en-US" sz="3200" baseline="30000" dirty="0"/>
              <a:t>th</a:t>
            </a:r>
            <a:r>
              <a:rPr lang="en-US" sz="3200" dirty="0"/>
              <a:t> percentile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/>
              <a:t>12 teachers (34%) scored between 26</a:t>
            </a:r>
            <a:r>
              <a:rPr lang="en-US" sz="3200" baseline="30000" dirty="0"/>
              <a:t>th</a:t>
            </a:r>
            <a:r>
              <a:rPr lang="en-US" sz="3200" dirty="0"/>
              <a:t> and 50</a:t>
            </a:r>
            <a:r>
              <a:rPr lang="en-US" sz="3200" baseline="30000" dirty="0"/>
              <a:t>th</a:t>
            </a:r>
            <a:r>
              <a:rPr lang="en-US" sz="3200" dirty="0"/>
              <a:t> percentile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99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506" y="1890713"/>
            <a:ext cx="10276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tx2">
                  <a:lumMod val="50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/>
              <a:t>11 teachers (31%) scored between 51</a:t>
            </a:r>
            <a:r>
              <a:rPr lang="en-US" sz="3200" baseline="30000" dirty="0"/>
              <a:t>st</a:t>
            </a:r>
            <a:r>
              <a:rPr lang="en-US" sz="3200" dirty="0"/>
              <a:t> and 75</a:t>
            </a:r>
            <a:r>
              <a:rPr lang="en-US" sz="3200" baseline="30000" dirty="0"/>
              <a:t>th</a:t>
            </a:r>
            <a:endParaRPr lang="en-US" sz="32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/>
              <a:t>     </a:t>
            </a:r>
            <a:r>
              <a:rPr lang="en-US" sz="3200" dirty="0" smtClean="0"/>
              <a:t>percentile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/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 smtClean="0"/>
              <a:t>3 </a:t>
            </a:r>
            <a:r>
              <a:rPr lang="en-US" sz="3200" dirty="0"/>
              <a:t>teachers (9%) scored above 75</a:t>
            </a:r>
            <a:r>
              <a:rPr lang="en-US" sz="3200" baseline="30000" dirty="0"/>
              <a:t>th</a:t>
            </a:r>
            <a:r>
              <a:rPr lang="en-US" sz="3200" dirty="0"/>
              <a:t> percentile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/>
              <a:t> 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Wingdings 3" panose="05040102010807070707" pitchFamily="18" charset="2"/>
              <a:buChar char=""/>
            </a:pPr>
            <a:r>
              <a:rPr lang="en-US" sz="3200" dirty="0"/>
              <a:t>60% of kindergarten teachers scored below 50</a:t>
            </a:r>
            <a:r>
              <a:rPr lang="en-US" sz="3200" baseline="30000" dirty="0"/>
              <a:t>th</a:t>
            </a:r>
            <a:r>
              <a:rPr lang="en-US" sz="3200" dirty="0"/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3087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680" y="2346960"/>
            <a:ext cx="10840720" cy="39776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 Our Knowledge About Phonemic Awareness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 What is Phonemic Awareness?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 Phase Theory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 Activities to Build Phonemic Awareness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751840"/>
            <a:ext cx="10769600" cy="1095248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Today’s Learning Targets…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000" y="2397760"/>
            <a:ext cx="10312400" cy="408432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</a:t>
            </a:r>
            <a:r>
              <a:rPr lang="en-US" sz="3200" strike="sngStrike" dirty="0" smtClean="0"/>
              <a:t>The same as phonics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</a:t>
            </a:r>
            <a:r>
              <a:rPr lang="en-US" sz="3200" strike="sngStrike" dirty="0" smtClean="0"/>
              <a:t>The understanding of the relationship between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strike="sngStrike" dirty="0" smtClean="0"/>
              <a:t>letters and the sounds they represent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</a:t>
            </a:r>
            <a:r>
              <a:rPr lang="en-US" sz="3200" b="1" dirty="0" smtClean="0"/>
              <a:t>The ability to identify and work with the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individual sounds in spoken words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704088"/>
            <a:ext cx="10210800" cy="11430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honemic awareness is…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660" y="2397760"/>
            <a:ext cx="10311740" cy="392684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 </a:t>
            </a:r>
            <a:r>
              <a:rPr lang="en-US" sz="3600" strike="sngStrike" dirty="0" smtClean="0"/>
              <a:t>The smallest part of written language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 </a:t>
            </a:r>
            <a:r>
              <a:rPr lang="en-US" sz="3600" b="1" dirty="0" smtClean="0"/>
              <a:t>The smallest part of spoken language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 </a:t>
            </a:r>
            <a:r>
              <a:rPr lang="en-US" sz="3600" strike="sngStrike" dirty="0" smtClean="0"/>
              <a:t>The word part the contains a vowel sound</a:t>
            </a:r>
            <a:endParaRPr lang="en-US" sz="3600" strike="sngStrik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704088"/>
            <a:ext cx="10210800" cy="11430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A phoneme is…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2508884"/>
            <a:ext cx="10018294" cy="3109134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>Effective phonemic </a:t>
            </a:r>
            <a:r>
              <a:rPr lang="en-US" sz="4400" i="1" dirty="0" smtClean="0"/>
              <a:t>awareness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instruction </a:t>
            </a:r>
            <a:r>
              <a:rPr lang="en-US" sz="4400" i="1" dirty="0"/>
              <a:t>teaches </a:t>
            </a:r>
            <a:br>
              <a:rPr lang="en-US" sz="4400" i="1" dirty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children </a:t>
            </a:r>
            <a:r>
              <a:rPr lang="en-US" sz="4400" i="1" dirty="0"/>
              <a:t>to…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1900" y="1638795"/>
            <a:ext cx="10620499" cy="468580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 </a:t>
            </a:r>
            <a:r>
              <a:rPr lang="en-US" sz="3600" strike="sngStrike" dirty="0" smtClean="0"/>
              <a:t>Convert </a:t>
            </a:r>
            <a:r>
              <a:rPr lang="en-US" sz="3600" strike="sngStrike" dirty="0"/>
              <a:t>letters or letter combinations into </a:t>
            </a:r>
            <a:r>
              <a:rPr lang="en-US" sz="3600" strike="sngStrike" dirty="0" smtClean="0"/>
              <a:t>sounds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600" dirty="0" smtClean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strike="sngStrike" dirty="0" smtClean="0"/>
              <a:t>Discriminate </a:t>
            </a:r>
            <a:r>
              <a:rPr lang="en-US" sz="3600" strike="sngStrike" dirty="0"/>
              <a:t>one letter from the other letters of the </a:t>
            </a:r>
            <a:r>
              <a:rPr lang="en-US" sz="3600" strike="sngStrike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600" dirty="0" smtClean="0"/>
              <a:t>    </a:t>
            </a:r>
            <a:r>
              <a:rPr lang="en-US" sz="3600" strike="sngStrike" dirty="0" smtClean="0"/>
              <a:t>alphabet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b="1" dirty="0" smtClean="0"/>
              <a:t>  Detect, </a:t>
            </a:r>
            <a:r>
              <a:rPr lang="en-US" sz="3600" b="1" dirty="0"/>
              <a:t>think about, and </a:t>
            </a:r>
            <a:r>
              <a:rPr lang="en-US" sz="3600" b="1" dirty="0" smtClean="0"/>
              <a:t>work with </a:t>
            </a:r>
            <a:r>
              <a:rPr lang="en-US" sz="3600" b="1" dirty="0"/>
              <a:t>sounds in </a:t>
            </a:r>
            <a:endParaRPr lang="en-US" sz="3600" b="1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spoken </a:t>
            </a:r>
            <a:r>
              <a:rPr lang="en-US" sz="3600" b="1" dirty="0"/>
              <a:t>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801092"/>
            <a:ext cx="10018294" cy="3816926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Beginning lessons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 phonemic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awareness involve…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4404" y="1935480"/>
            <a:ext cx="10477995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/>
              <a:t> </a:t>
            </a:r>
            <a:r>
              <a:rPr lang="en-US" sz="3600" strike="sngStrike" dirty="0" smtClean="0"/>
              <a:t>Learning </a:t>
            </a:r>
            <a:r>
              <a:rPr lang="en-US" sz="3600" strike="sngStrike" dirty="0"/>
              <a:t>letter-sound </a:t>
            </a:r>
            <a:r>
              <a:rPr lang="en-US" sz="3600" strike="sngStrike" dirty="0" smtClean="0"/>
              <a:t>relationships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</a:t>
            </a:r>
            <a:r>
              <a:rPr lang="en-US" sz="3600" b="1" dirty="0" smtClean="0"/>
              <a:t>Identifying </a:t>
            </a:r>
            <a:r>
              <a:rPr lang="en-US" sz="3600" b="1" dirty="0"/>
              <a:t>sounds shared among </a:t>
            </a:r>
            <a:r>
              <a:rPr lang="en-US" sz="3600" b="1" dirty="0" smtClean="0"/>
              <a:t>words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</a:t>
            </a:r>
            <a:r>
              <a:rPr lang="en-US" sz="3600" strike="sngStrike" dirty="0" smtClean="0"/>
              <a:t>Matching </a:t>
            </a:r>
            <a:r>
              <a:rPr lang="en-US" sz="3600" strike="sngStrike" dirty="0"/>
              <a:t>spoken words with printed </a:t>
            </a:r>
            <a:r>
              <a:rPr lang="en-US" sz="3600" strike="sngStrike" dirty="0" smtClean="0"/>
              <a:t>words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2101764"/>
            <a:ext cx="10102516" cy="4351338"/>
          </a:xfrm>
        </p:spPr>
        <p:txBody>
          <a:bodyPr>
            <a:no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When required teachers </a:t>
            </a:r>
            <a:r>
              <a:rPr lang="en-US" sz="3200" dirty="0"/>
              <a:t>to identify </a:t>
            </a:r>
            <a:r>
              <a:rPr lang="en-US" sz="3200" dirty="0" smtClean="0"/>
              <a:t>a phonemic awareness lesson--</a:t>
            </a:r>
            <a:endParaRPr lang="en-US" sz="3200" dirty="0"/>
          </a:p>
          <a:p>
            <a:pPr marL="0" indent="0">
              <a:buClr>
                <a:srgbClr val="9A0000"/>
              </a:buClr>
              <a:buNone/>
            </a:pPr>
            <a:endParaRPr lang="en-US" sz="32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Sixty-eight </a:t>
            </a:r>
            <a:r>
              <a:rPr lang="en-US" sz="3200" dirty="0"/>
              <a:t>percent </a:t>
            </a:r>
            <a:r>
              <a:rPr lang="en-US" sz="3200" dirty="0" smtClean="0"/>
              <a:t>answered correctly </a:t>
            </a:r>
            <a:r>
              <a:rPr lang="en-US" sz="3200" dirty="0"/>
              <a:t>while 12 </a:t>
            </a:r>
            <a:endParaRPr lang="en-US" sz="32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kindergarten teachers </a:t>
            </a:r>
            <a:r>
              <a:rPr lang="en-US" sz="3200" dirty="0"/>
              <a:t>chose the phonics foil, </a:t>
            </a:r>
            <a:r>
              <a:rPr lang="en-US" sz="3200" i="1" dirty="0"/>
              <a:t>learning </a:t>
            </a:r>
            <a:endParaRPr lang="en-US" sz="3200" i="1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i="1" dirty="0" smtClean="0"/>
              <a:t>letter-sound relationships</a:t>
            </a:r>
            <a:r>
              <a:rPr lang="en-US" sz="3200" dirty="0"/>
              <a:t>, 100%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23504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801092"/>
            <a:ext cx="10018294" cy="3816926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Activities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 phonemic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awareness include…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2" y="1413164"/>
            <a:ext cx="10394868" cy="4911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i="1" dirty="0" smtClean="0"/>
              <a:t> </a:t>
            </a:r>
            <a:r>
              <a:rPr lang="en-US" sz="3200" b="1" dirty="0"/>
              <a:t>Counting the sounds in the word </a:t>
            </a:r>
            <a:r>
              <a:rPr lang="en-US" sz="3200" b="1" dirty="0" smtClean="0"/>
              <a:t>“</a:t>
            </a:r>
            <a:r>
              <a:rPr lang="en-US" sz="3200" b="1" i="1" dirty="0" smtClean="0"/>
              <a:t>bake”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Coloring </a:t>
            </a:r>
            <a:r>
              <a:rPr lang="en-US" sz="3200" strike="sngStrike" dirty="0"/>
              <a:t>the pictures that begin with the </a:t>
            </a:r>
            <a:r>
              <a:rPr lang="en-US" sz="3200" strike="sngStrike" dirty="0" smtClean="0"/>
              <a:t>“</a:t>
            </a:r>
            <a:r>
              <a:rPr lang="en-US" sz="3200" i="1" strike="sngStrike" dirty="0" smtClean="0"/>
              <a:t>letter b”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Counting </a:t>
            </a:r>
            <a:r>
              <a:rPr lang="en-US" sz="3200" strike="sngStrike" dirty="0"/>
              <a:t>the syllables in the word </a:t>
            </a:r>
            <a:r>
              <a:rPr lang="en-US" sz="3200" strike="sngStrike" dirty="0" smtClean="0"/>
              <a:t>“</a:t>
            </a:r>
            <a:r>
              <a:rPr lang="en-US" sz="3200" i="1" strike="sngStrike" dirty="0" smtClean="0"/>
              <a:t>baseball”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801091"/>
            <a:ext cx="10018294" cy="3186545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>An </a:t>
            </a:r>
            <a:r>
              <a:rPr lang="en-US" sz="4400" i="1" dirty="0"/>
              <a:t>example of </a:t>
            </a:r>
            <a:r>
              <a:rPr lang="en-US" sz="4400" i="1" dirty="0" smtClean="0"/>
              <a:t>explicit</a:t>
            </a:r>
            <a:br>
              <a:rPr lang="en-US" sz="4400" i="1" dirty="0" smtClean="0"/>
            </a:br>
            <a:r>
              <a:rPr lang="en-US" sz="4400" i="1" dirty="0" smtClean="0"/>
              <a:t> </a:t>
            </a:r>
            <a:br>
              <a:rPr lang="en-US" sz="4400" i="1" dirty="0" smtClean="0"/>
            </a:br>
            <a:r>
              <a:rPr lang="en-US" sz="4400" i="1" dirty="0" smtClean="0"/>
              <a:t>phonemic </a:t>
            </a:r>
            <a:r>
              <a:rPr lang="en-US" sz="4400" i="1" dirty="0"/>
              <a:t>awareness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instruction is…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2508885"/>
            <a:ext cx="10018294" cy="1325563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So what is phonemic awareness…</a:t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and why is it important?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60" y="250888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280" y="1615044"/>
            <a:ext cx="9999025" cy="47095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b="1" dirty="0"/>
              <a:t>Choosing the word in a set of four words that has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b="1" dirty="0"/>
              <a:t>    the </a:t>
            </a:r>
            <a:r>
              <a:rPr lang="en-US" sz="3200" b="1" dirty="0" smtClean="0"/>
              <a:t>“different" sound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Teaching </a:t>
            </a:r>
            <a:r>
              <a:rPr lang="en-US" sz="3200" strike="sngStrike" dirty="0"/>
              <a:t>letter-sound </a:t>
            </a:r>
            <a:r>
              <a:rPr lang="en-US" sz="3200" strike="sngStrike" dirty="0" smtClean="0"/>
              <a:t>correspondences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strike="sngStrike" dirty="0"/>
              <a:t>Reading words in the same word family, e.g., it, sit, 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   </a:t>
            </a:r>
            <a:r>
              <a:rPr lang="en-US" sz="3200" strike="sngStrike" dirty="0"/>
              <a:t>fit, hit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2082799"/>
            <a:ext cx="10102516" cy="409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506" y="2133598"/>
            <a:ext cx="9926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 smtClean="0"/>
              <a:t>When teachers </a:t>
            </a:r>
            <a:r>
              <a:rPr lang="en-US" sz="3200" dirty="0"/>
              <a:t>answered incorrectly on questions 1-4, they selected the phonics foil 100% of the </a:t>
            </a:r>
            <a:r>
              <a:rPr lang="en-US" sz="3200" dirty="0" smtClean="0"/>
              <a:t>time. 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 smtClean="0"/>
              <a:t>Teachers </a:t>
            </a:r>
            <a:r>
              <a:rPr lang="en-US" sz="3200" dirty="0"/>
              <a:t>selected the phonics foil one-third of the time for question 5 and two-thirds of the time for question 6.</a:t>
            </a:r>
          </a:p>
        </p:txBody>
      </p:sp>
    </p:spTree>
    <p:extLst>
      <p:ext uri="{BB962C8B-B14F-4D97-AF65-F5344CB8AC3E}">
        <p14:creationId xmlns:p14="http://schemas.microsoft.com/office/powerpoint/2010/main" val="12967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7852" y="2027403"/>
            <a:ext cx="988594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A0000"/>
              </a:buClr>
            </a:pPr>
            <a:r>
              <a:rPr lang="en-US" sz="3200" dirty="0" smtClean="0"/>
              <a:t>When asked for </a:t>
            </a:r>
            <a:r>
              <a:rPr lang="en-US" sz="3200" dirty="0"/>
              <a:t>an example of explicit phonemic awareness </a:t>
            </a:r>
            <a:r>
              <a:rPr lang="en-US" sz="3200" dirty="0" smtClean="0"/>
              <a:t>instruction--</a:t>
            </a:r>
          </a:p>
          <a:p>
            <a:pPr marL="457200" indent="-457200">
              <a:buClr>
                <a:srgbClr val="9A0000"/>
              </a:buClr>
              <a:buFont typeface="Wingdings 3" panose="05040102010807070707" pitchFamily="18" charset="2"/>
              <a:buChar char="º"/>
            </a:pPr>
            <a:endParaRPr lang="en-US" sz="3200" dirty="0"/>
          </a:p>
          <a:p>
            <a:pPr>
              <a:buClr>
                <a:srgbClr val="9A0000"/>
              </a:buClr>
            </a:pPr>
            <a:r>
              <a:rPr lang="en-US" sz="3200" dirty="0" smtClean="0"/>
              <a:t>Forty-six </a:t>
            </a:r>
            <a:r>
              <a:rPr lang="en-US" sz="3200" dirty="0"/>
              <a:t>percent of kindergarten teachers answered this question correctly. </a:t>
            </a:r>
            <a:endParaRPr lang="en-US" sz="3200" dirty="0" smtClean="0"/>
          </a:p>
          <a:p>
            <a:pPr marL="457200" indent="-457200">
              <a:buClr>
                <a:srgbClr val="9A0000"/>
              </a:buClr>
              <a:buFont typeface="Wingdings 3" panose="05040102010807070707" pitchFamily="18" charset="2"/>
              <a:buChar char="º"/>
            </a:pPr>
            <a:endParaRPr lang="en-US" sz="3200" dirty="0"/>
          </a:p>
          <a:p>
            <a:pPr>
              <a:buClr>
                <a:srgbClr val="9A0000"/>
              </a:buClr>
            </a:pPr>
            <a:r>
              <a:rPr lang="en-US" sz="3200" dirty="0" smtClean="0"/>
              <a:t>Once </a:t>
            </a:r>
            <a:r>
              <a:rPr lang="en-US" sz="3200" dirty="0"/>
              <a:t>again, the phonics foil was chosen 67% of the time as an incorrect answer.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3313215"/>
          </a:xfrm>
        </p:spPr>
        <p:txBody>
          <a:bodyPr>
            <a:noAutofit/>
          </a:bodyPr>
          <a:lstStyle/>
          <a:p>
            <a:r>
              <a:rPr lang="en-US" sz="4400" i="1" dirty="0"/>
              <a:t>Which </a:t>
            </a:r>
            <a:r>
              <a:rPr lang="en-US" sz="4400" i="1" dirty="0" smtClean="0"/>
              <a:t>activity</a:t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links spelling </a:t>
            </a:r>
            <a:r>
              <a:rPr lang="en-US" sz="4400" i="1" dirty="0"/>
              <a:t>with 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4400" i="1" dirty="0" smtClean="0"/>
              <a:t>phonemic awareness?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778" y="1508166"/>
            <a:ext cx="10513621" cy="481643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strike="sngStrike" dirty="0"/>
              <a:t>Make as many words as you can using only the letters 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i="1" dirty="0"/>
              <a:t>    </a:t>
            </a:r>
            <a:r>
              <a:rPr lang="en-US" sz="3200" i="1" strike="sngStrike" dirty="0"/>
              <a:t>t, a, n, l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Say </a:t>
            </a:r>
            <a:r>
              <a:rPr lang="en-US" sz="3200" strike="sngStrike" dirty="0"/>
              <a:t>a word, then name the letters out loud; write the </a:t>
            </a:r>
            <a:endParaRPr lang="en-US" sz="3200" strike="sngStrike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strike="sngStrike" dirty="0" smtClean="0"/>
              <a:t>word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</a:t>
            </a:r>
            <a:r>
              <a:rPr lang="en-US" sz="3200" b="1" u="sng" dirty="0" smtClean="0"/>
              <a:t>Say</a:t>
            </a:r>
            <a:r>
              <a:rPr lang="en-US" sz="3200" b="1" dirty="0" smtClean="0"/>
              <a:t> </a:t>
            </a:r>
            <a:r>
              <a:rPr lang="en-US" sz="3200" b="1" dirty="0"/>
              <a:t>a word, then tap out the </a:t>
            </a:r>
            <a:r>
              <a:rPr lang="en-US" sz="3200" b="1" u="sng" dirty="0"/>
              <a:t>sounds</a:t>
            </a:r>
            <a:r>
              <a:rPr lang="en-US" sz="3200" b="1" dirty="0"/>
              <a:t> in the word; </a:t>
            </a:r>
            <a:r>
              <a:rPr lang="en-US" sz="3200" b="1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</a:t>
            </a:r>
            <a:r>
              <a:rPr lang="en-US" sz="3200" b="1" u="sng" dirty="0" smtClean="0"/>
              <a:t>write</a:t>
            </a:r>
            <a:r>
              <a:rPr lang="en-US" sz="3200" b="1" dirty="0" smtClean="0"/>
              <a:t> the letters</a:t>
            </a:r>
            <a:r>
              <a:rPr lang="en-US" sz="3200" b="1" dirty="0"/>
              <a:t> </a:t>
            </a:r>
            <a:r>
              <a:rPr lang="en-US" sz="3200" b="1" dirty="0" smtClean="0"/>
              <a:t>for </a:t>
            </a:r>
            <a:r>
              <a:rPr lang="en-US" sz="3200" b="1" dirty="0"/>
              <a:t>these sounds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2"/>
            <a:ext cx="10018294" cy="3241963"/>
          </a:xfrm>
        </p:spPr>
        <p:txBody>
          <a:bodyPr>
            <a:noAutofit/>
          </a:bodyPr>
          <a:lstStyle/>
          <a:p>
            <a:r>
              <a:rPr lang="en-US" sz="4400" dirty="0"/>
              <a:t>Which task requires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more refined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phonemic awareness</a:t>
            </a:r>
            <a:r>
              <a:rPr lang="en-US" sz="44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3152" y="1994857"/>
            <a:ext cx="10549247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strike="sngStrike" dirty="0"/>
              <a:t>What is the first sound in </a:t>
            </a:r>
            <a:r>
              <a:rPr lang="en-US" sz="3200" i="1" strike="sngStrike" dirty="0" smtClean="0"/>
              <a:t>shut?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i="1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What </a:t>
            </a:r>
            <a:r>
              <a:rPr lang="en-US" sz="3200" b="1" dirty="0"/>
              <a:t>is the first sound in </a:t>
            </a:r>
            <a:r>
              <a:rPr lang="en-US" sz="3200" b="1" i="1" dirty="0" smtClean="0"/>
              <a:t>sidle?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The </a:t>
            </a:r>
            <a:r>
              <a:rPr lang="en-US" sz="3200" strike="sngStrike" dirty="0"/>
              <a:t>tasks are the same</a:t>
            </a:r>
            <a:r>
              <a:rPr lang="en-US" sz="3200" strike="sngStrike" dirty="0" smtClean="0"/>
              <a:t>.</a:t>
            </a:r>
            <a:endParaRPr lang="en-US" sz="3200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506" y="2303145"/>
            <a:ext cx="10276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A0000"/>
              </a:buClr>
            </a:pPr>
            <a:r>
              <a:rPr lang="en-US" sz="3200" dirty="0" smtClean="0"/>
              <a:t>When asked to select </a:t>
            </a:r>
            <a:r>
              <a:rPr lang="en-US" sz="3200" dirty="0"/>
              <a:t>the task demonstrating </a:t>
            </a:r>
            <a:r>
              <a:rPr lang="en-US" sz="3200" dirty="0" smtClean="0"/>
              <a:t>the more </a:t>
            </a:r>
            <a:r>
              <a:rPr lang="en-US" sz="3200" dirty="0"/>
              <a:t>refined phonemic awareness </a:t>
            </a:r>
            <a:r>
              <a:rPr lang="en-US" sz="3200" dirty="0" smtClean="0"/>
              <a:t>skill--</a:t>
            </a:r>
            <a:endParaRPr lang="en-US" sz="3200" dirty="0"/>
          </a:p>
          <a:p>
            <a:pPr>
              <a:buClr>
                <a:srgbClr val="9A0000"/>
              </a:buClr>
            </a:pPr>
            <a:endParaRPr lang="en-US" sz="32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/>
              <a:t>Only four (11%) </a:t>
            </a:r>
            <a:r>
              <a:rPr lang="en-US" sz="3200" dirty="0" smtClean="0"/>
              <a:t>teachers </a:t>
            </a:r>
            <a:r>
              <a:rPr lang="en-US" sz="3200" dirty="0"/>
              <a:t>were </a:t>
            </a:r>
            <a:r>
              <a:rPr lang="en-US" sz="3200" dirty="0" smtClean="0"/>
              <a:t>correct.</a:t>
            </a:r>
            <a:endParaRPr lang="en-US" sz="3200" dirty="0"/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 smtClean="0"/>
              <a:t>Kindergarten </a:t>
            </a:r>
            <a:r>
              <a:rPr lang="en-US" sz="3200" dirty="0"/>
              <a:t>teachers were split in their incorrect </a:t>
            </a:r>
            <a:r>
              <a:rPr lang="en-US" sz="3200" dirty="0" smtClean="0"/>
              <a:t>responses.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4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2291938"/>
          </a:xfrm>
        </p:spPr>
        <p:txBody>
          <a:bodyPr>
            <a:noAutofit/>
          </a:bodyPr>
          <a:lstStyle/>
          <a:p>
            <a:r>
              <a:rPr lang="en-US" sz="4400" dirty="0"/>
              <a:t>Phonemic awareness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instruction…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150" y="1935480"/>
            <a:ext cx="10644249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Benefits </a:t>
            </a:r>
            <a:r>
              <a:rPr lang="en-US" sz="3200" b="1" dirty="0"/>
              <a:t>most children in kindergarten </a:t>
            </a:r>
            <a:r>
              <a:rPr lang="en-US" sz="3200" b="1" dirty="0" smtClean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and first grade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Is </a:t>
            </a:r>
            <a:r>
              <a:rPr lang="en-US" sz="3200" strike="sngStrike" dirty="0"/>
              <a:t>only meant for students at-risk for reading </a:t>
            </a:r>
            <a:r>
              <a:rPr lang="en-US" sz="3200" strike="sngStrike" dirty="0" smtClean="0"/>
              <a:t>failure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Is </a:t>
            </a:r>
            <a:r>
              <a:rPr lang="en-US" sz="3200" strike="sngStrike" dirty="0"/>
              <a:t>not appropriate for older students (7+ years old) who </a:t>
            </a:r>
            <a:endParaRPr lang="en-US" sz="3200" strike="sngStrike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strike="sngStrike" dirty="0" smtClean="0"/>
              <a:t>have </a:t>
            </a:r>
            <a:r>
              <a:rPr lang="en-US" sz="3200" strike="sngStrike" dirty="0"/>
              <a:t>reading problems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757549"/>
            <a:ext cx="10018294" cy="3075708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Let’s test our own knowledge </a:t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about phonemic </a:t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awareness…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60" y="250888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2"/>
            <a:ext cx="10018294" cy="3241963"/>
          </a:xfrm>
        </p:spPr>
        <p:txBody>
          <a:bodyPr>
            <a:noAutofit/>
          </a:bodyPr>
          <a:lstStyle/>
          <a:p>
            <a:r>
              <a:rPr lang="en-US" sz="4400" dirty="0"/>
              <a:t>Can the words </a:t>
            </a:r>
            <a:r>
              <a:rPr lang="en-US" sz="4400" i="1" u="sng" dirty="0"/>
              <a:t>shoe, do, </a:t>
            </a:r>
            <a:r>
              <a:rPr lang="en-US" sz="4400" i="1" u="sng" dirty="0" smtClean="0"/>
              <a:t>blew</a:t>
            </a:r>
            <a:r>
              <a:rPr lang="en-US" sz="4400" i="1" u="sng" dirty="0"/>
              <a:t>, </a:t>
            </a:r>
            <a:r>
              <a:rPr lang="en-US" sz="4400" i="1" u="sng" dirty="0" smtClean="0"/>
              <a:t/>
            </a:r>
            <a:br>
              <a:rPr lang="en-US" sz="4400" i="1" u="sng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dirty="0" smtClean="0"/>
              <a:t>and</a:t>
            </a:r>
            <a:r>
              <a:rPr lang="en-US" sz="4400" i="1" dirty="0" smtClean="0"/>
              <a:t> </a:t>
            </a:r>
            <a:r>
              <a:rPr lang="en-US" sz="4400" i="1" u="sng" dirty="0"/>
              <a:t>you</a:t>
            </a:r>
            <a:r>
              <a:rPr lang="en-US" sz="4400" i="1" dirty="0"/>
              <a:t> </a:t>
            </a:r>
            <a:r>
              <a:rPr lang="en-US" sz="4400" dirty="0"/>
              <a:t>be used to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illustrate </a:t>
            </a:r>
            <a:r>
              <a:rPr lang="en-US" sz="4400" dirty="0"/>
              <a:t>oral rhyming?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028" y="1935480"/>
            <a:ext cx="10537371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b="1" dirty="0" smtClean="0"/>
              <a:t>Yes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No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Only </a:t>
            </a:r>
            <a:r>
              <a:rPr lang="en-US" sz="3200" i="1" strike="sngStrike" dirty="0"/>
              <a:t>you, do, </a:t>
            </a:r>
            <a:r>
              <a:rPr lang="en-US" sz="3200" strike="sngStrike" dirty="0"/>
              <a:t>and </a:t>
            </a:r>
            <a:r>
              <a:rPr lang="en-US" sz="3200" i="1" strike="sngStrike" dirty="0"/>
              <a:t>shoe, </a:t>
            </a:r>
            <a:r>
              <a:rPr lang="en-US" sz="3200" strike="sngStrike" dirty="0"/>
              <a:t>but </a:t>
            </a:r>
            <a:r>
              <a:rPr lang="en-US" sz="3200" i="1" strike="sngStrike" dirty="0"/>
              <a:t>not </a:t>
            </a:r>
            <a:r>
              <a:rPr lang="en-US" sz="3200" i="1" strike="sngStrike" dirty="0" smtClean="0"/>
              <a:t>blew</a:t>
            </a:r>
            <a:endParaRPr lang="en-US" sz="3200" strike="sngStrik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1"/>
            <a:ext cx="10018294" cy="3503223"/>
          </a:xfrm>
        </p:spPr>
        <p:txBody>
          <a:bodyPr>
            <a:noAutofit/>
          </a:bodyPr>
          <a:lstStyle/>
          <a:p>
            <a:r>
              <a:rPr lang="en-US" sz="4400" dirty="0" smtClean="0"/>
              <a:t>Which of the following is an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example of words </a:t>
            </a:r>
            <a:r>
              <a:rPr lang="en-US" sz="4400" dirty="0"/>
              <a:t>with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the </a:t>
            </a:r>
            <a:r>
              <a:rPr lang="en-US" sz="4400" dirty="0"/>
              <a:t>same </a:t>
            </a:r>
            <a:r>
              <a:rPr lang="en-US" sz="4400" dirty="0" smtClean="0"/>
              <a:t>final</a:t>
            </a:r>
            <a:r>
              <a:rPr lang="en-US" sz="4400" dirty="0"/>
              <a:t> </a:t>
            </a:r>
            <a:r>
              <a:rPr lang="en-US" sz="4400" dirty="0" smtClean="0"/>
              <a:t>sound?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776" y="1935480"/>
            <a:ext cx="10608623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</a:t>
            </a:r>
            <a:r>
              <a:rPr lang="en-US" sz="3200" strike="sngStrike" dirty="0" smtClean="0"/>
              <a:t>house-hose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of-off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b="1" dirty="0" smtClean="0"/>
              <a:t>please-buzz</a:t>
            </a:r>
            <a:endParaRPr lang="en-US" sz="3200" b="1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6271369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506" y="2145090"/>
            <a:ext cx="10276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A0000"/>
              </a:buClr>
            </a:pPr>
            <a:r>
              <a:rPr lang="en-US" sz="3200" dirty="0" smtClean="0"/>
              <a:t>When asked </a:t>
            </a:r>
            <a:r>
              <a:rPr lang="en-US" sz="3200" dirty="0"/>
              <a:t>to match two words with the same final </a:t>
            </a:r>
            <a:r>
              <a:rPr lang="en-US" sz="3200" dirty="0" smtClean="0"/>
              <a:t>sound-- </a:t>
            </a:r>
          </a:p>
          <a:p>
            <a:pPr marL="457200" indent="-457200">
              <a:buClr>
                <a:srgbClr val="9A0000"/>
              </a:buClr>
              <a:buFont typeface="Wingdings 3" panose="05040102010807070707" pitchFamily="18" charset="2"/>
              <a:buChar char="º"/>
            </a:pPr>
            <a:endParaRPr lang="en-US" sz="32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 smtClean="0"/>
              <a:t>Seventy-seven </a:t>
            </a:r>
            <a:r>
              <a:rPr lang="en-US" sz="3200" dirty="0"/>
              <a:t>percent of kindergarten teachers chose </a:t>
            </a:r>
            <a:r>
              <a:rPr lang="en-US" sz="3200" i="1" dirty="0" smtClean="0"/>
              <a:t>house-hose </a:t>
            </a:r>
            <a:r>
              <a:rPr lang="en-US" sz="3200" dirty="0"/>
              <a:t>as the incorrect answer rather than the correct answer </a:t>
            </a:r>
            <a:r>
              <a:rPr lang="en-US" sz="3200" i="1" dirty="0" smtClean="0"/>
              <a:t>please-buzz.</a:t>
            </a:r>
            <a:endParaRPr lang="en-US" sz="32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endParaRPr lang="en-US" sz="32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3200" dirty="0"/>
              <a:t>T</a:t>
            </a:r>
            <a:r>
              <a:rPr lang="en-US" sz="3200" dirty="0" smtClean="0"/>
              <a:t>eachers had </a:t>
            </a:r>
            <a:r>
              <a:rPr lang="en-US" sz="3200" dirty="0"/>
              <a:t>54% </a:t>
            </a:r>
            <a:r>
              <a:rPr lang="en-US" sz="3200" dirty="0" smtClean="0"/>
              <a:t>accuracy.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30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2"/>
            <a:ext cx="10018294" cy="343197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Which of the following is an </a:t>
            </a:r>
            <a:r>
              <a:rPr lang="en-US" sz="4400" dirty="0"/>
              <a:t>example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of grouping </a:t>
            </a:r>
            <a:r>
              <a:rPr lang="en-US" sz="4400" dirty="0"/>
              <a:t>words with a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common </a:t>
            </a:r>
            <a:r>
              <a:rPr lang="en-US" sz="4400" dirty="0"/>
              <a:t>vowel </a:t>
            </a:r>
            <a:r>
              <a:rPr lang="en-US" sz="4400" dirty="0" smtClean="0"/>
              <a:t>sound?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242454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778" y="1935480"/>
            <a:ext cx="10513621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fin</a:t>
            </a:r>
            <a:r>
              <a:rPr lang="en-US" sz="3200" strike="sngStrike" dirty="0"/>
              <a:t>, fist, </a:t>
            </a:r>
            <a:r>
              <a:rPr lang="en-US" sz="3200" strike="sngStrike" dirty="0" smtClean="0"/>
              <a:t>find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read, bread, bead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b="1" dirty="0" smtClean="0"/>
              <a:t>son</a:t>
            </a:r>
            <a:r>
              <a:rPr lang="en-US" sz="3200" b="1" dirty="0"/>
              <a:t>, blood, touch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1567543"/>
            <a:ext cx="10018294" cy="3906982"/>
          </a:xfrm>
        </p:spPr>
        <p:txBody>
          <a:bodyPr>
            <a:noAutofit/>
          </a:bodyPr>
          <a:lstStyle/>
          <a:p>
            <a:r>
              <a:rPr lang="en-US" sz="4400" dirty="0" smtClean="0"/>
              <a:t>You </a:t>
            </a:r>
            <a:r>
              <a:rPr lang="en-US" sz="4400" dirty="0"/>
              <a:t>are helping students break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 </a:t>
            </a:r>
            <a:r>
              <a:rPr lang="en-US" sz="4400" dirty="0"/>
              <a:t>word into its separate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sounds</a:t>
            </a:r>
            <a:r>
              <a:rPr lang="en-US" sz="4400" dirty="0"/>
              <a:t>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How many sounds are in </a:t>
            </a:r>
            <a:br>
              <a:rPr lang="en-US" sz="4400" dirty="0"/>
            </a:br>
            <a:r>
              <a:rPr lang="en-US" sz="4400" dirty="0"/>
              <a:t>the word </a:t>
            </a:r>
            <a:r>
              <a:rPr lang="en-US" sz="4400" i="1" dirty="0"/>
              <a:t>bride?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6" y="250569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8778" y="1935480"/>
            <a:ext cx="10513621" cy="438912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Three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 smtClean="0"/>
              <a:t> Four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Five</a:t>
            </a:r>
            <a:endParaRPr lang="en-US" sz="3200" strike="sngStrike" dirty="0"/>
          </a:p>
        </p:txBody>
      </p:sp>
    </p:spTree>
    <p:extLst>
      <p:ext uri="{BB962C8B-B14F-4D97-AF65-F5344CB8AC3E}">
        <p14:creationId xmlns:p14="http://schemas.microsoft.com/office/powerpoint/2010/main" val="15426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1" y="1508166"/>
            <a:ext cx="10018294" cy="4500748"/>
          </a:xfrm>
        </p:spPr>
        <p:txBody>
          <a:bodyPr>
            <a:noAutofit/>
          </a:bodyPr>
          <a:lstStyle/>
          <a:p>
            <a:r>
              <a:rPr lang="en-US" sz="4400" dirty="0"/>
              <a:t>Which list shows a </a:t>
            </a:r>
            <a:r>
              <a:rPr lang="en-US" sz="4400" dirty="0" smtClean="0"/>
              <a:t>systematic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sequence in</a:t>
            </a:r>
            <a:r>
              <a:rPr lang="en-US" sz="4400" dirty="0"/>
              <a:t> </a:t>
            </a:r>
            <a:r>
              <a:rPr lang="en-US" sz="4400" dirty="0" smtClean="0"/>
              <a:t>counting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sounds </a:t>
            </a:r>
            <a:r>
              <a:rPr lang="en-US" sz="4400" dirty="0"/>
              <a:t>in words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from </a:t>
            </a:r>
            <a:r>
              <a:rPr lang="en-US" sz="4400" dirty="0"/>
              <a:t>easy to complex?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6" y="250569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000" y="2397760"/>
            <a:ext cx="10312400" cy="408432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The same as phonics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The understanding of the relationship between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letters and the sounds they represent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The ability to identify and work with the individual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 sounds in spoken words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704088"/>
            <a:ext cx="10210800" cy="11430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Is phonemic awareness…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655" y="1472540"/>
            <a:ext cx="10287990" cy="4875810"/>
          </a:xfrm>
        </p:spPr>
        <p:txBody>
          <a:bodyPr/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cap, chap, chaps (3 sounds, 3 sounds, 4 sounds)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me, bee, bleep (2 sounds, 2 sounds, 4 sounds)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b="1" dirty="0" smtClean="0"/>
              <a:t>ate, late, slate (2 sounds, 3 sounds, 4 sounds)</a:t>
            </a:r>
            <a:endParaRPr lang="en-US" sz="3200" b="1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11" y="1543792"/>
            <a:ext cx="10018294" cy="3277589"/>
          </a:xfrm>
        </p:spPr>
        <p:txBody>
          <a:bodyPr>
            <a:noAutofit/>
          </a:bodyPr>
          <a:lstStyle/>
          <a:p>
            <a:r>
              <a:rPr lang="en-US" sz="4400" dirty="0" smtClean="0"/>
              <a:t>If you said the word </a:t>
            </a:r>
            <a:r>
              <a:rPr lang="en-US" sz="4400" i="1" dirty="0" smtClean="0"/>
              <a:t>faxed </a:t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dirty="0" smtClean="0"/>
              <a:t>without the sound /k/,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you would say…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86" y="2505694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777" y="1982981"/>
            <a:ext cx="10596748" cy="438912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Fad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strike="sngStrike" dirty="0" smtClean="0"/>
              <a:t>Fat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</a:t>
            </a:r>
            <a:r>
              <a:rPr lang="en-US" sz="3200" b="1" dirty="0" smtClean="0"/>
              <a:t>Fast</a:t>
            </a:r>
            <a:endParaRPr lang="en-US" sz="3200" b="1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6" y="365125"/>
            <a:ext cx="10018294" cy="1325563"/>
          </a:xfrm>
        </p:spPr>
        <p:txBody>
          <a:bodyPr/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506" y="2445385"/>
            <a:ext cx="10276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A0000"/>
              </a:buClr>
            </a:pPr>
            <a:r>
              <a:rPr lang="en-US" sz="3200" dirty="0" smtClean="0"/>
              <a:t>When asked to recognize </a:t>
            </a:r>
            <a:r>
              <a:rPr lang="en-US" sz="3200" dirty="0"/>
              <a:t>what is left of a word after deleting an individual sound from that </a:t>
            </a:r>
            <a:r>
              <a:rPr lang="en-US" sz="3200" dirty="0" smtClean="0"/>
              <a:t>word--</a:t>
            </a:r>
            <a:endParaRPr lang="en-US" sz="3200" dirty="0"/>
          </a:p>
          <a:p>
            <a:pPr>
              <a:buClr>
                <a:srgbClr val="9A0000"/>
              </a:buClr>
            </a:pPr>
            <a:endParaRPr lang="en-US" sz="3200" dirty="0"/>
          </a:p>
          <a:p>
            <a:pPr>
              <a:buClr>
                <a:srgbClr val="9A0000"/>
              </a:buClr>
            </a:pPr>
            <a:r>
              <a:rPr lang="en-US" sz="3200" dirty="0" smtClean="0"/>
              <a:t>Teachers </a:t>
            </a:r>
            <a:r>
              <a:rPr lang="en-US" sz="3200" dirty="0"/>
              <a:t>responded correctly </a:t>
            </a:r>
            <a:r>
              <a:rPr lang="en-US" sz="3200" dirty="0" smtClean="0"/>
              <a:t>49% of </a:t>
            </a:r>
            <a:r>
              <a:rPr lang="en-US" sz="3200" dirty="0"/>
              <a:t>the </a:t>
            </a:r>
            <a:r>
              <a:rPr lang="en-US" sz="3200" dirty="0" smtClean="0"/>
              <a:t>time.</a:t>
            </a:r>
          </a:p>
          <a:p>
            <a:pPr>
              <a:buClr>
                <a:srgbClr val="9A0000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19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750" y="2066306"/>
            <a:ext cx="10595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 smtClean="0"/>
              <a:t> Seventy-one </a:t>
            </a:r>
            <a:r>
              <a:rPr lang="en-US" sz="3200" dirty="0"/>
              <a:t>percent of </a:t>
            </a:r>
            <a:r>
              <a:rPr lang="en-US" sz="3200" dirty="0" smtClean="0"/>
              <a:t>teachers </a:t>
            </a:r>
            <a:r>
              <a:rPr lang="en-US" sz="3200" dirty="0"/>
              <a:t>in this study had from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dirty="0" smtClean="0"/>
              <a:t>    6 to </a:t>
            </a:r>
            <a:r>
              <a:rPr lang="en-US" sz="3200" dirty="0"/>
              <a:t>20 plus years of teaching </a:t>
            </a:r>
            <a:r>
              <a:rPr lang="en-US" sz="3200" dirty="0" smtClean="0"/>
              <a:t>experience;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    however</a:t>
            </a:r>
            <a:r>
              <a:rPr lang="en-US" sz="3200" dirty="0"/>
              <a:t>, the 37 participating </a:t>
            </a:r>
            <a:r>
              <a:rPr lang="en-US" sz="3200" dirty="0" smtClean="0"/>
              <a:t>teachers 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dirty="0" smtClean="0"/>
              <a:t>    demonstrated </a:t>
            </a:r>
            <a:r>
              <a:rPr lang="en-US" sz="3200" dirty="0"/>
              <a:t>an overall lack of deep knowledge </a:t>
            </a:r>
            <a:r>
              <a:rPr lang="en-US" sz="3200" dirty="0" smtClean="0"/>
              <a:t>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dirty="0" smtClean="0"/>
              <a:t>    about phonemic </a:t>
            </a:r>
            <a:r>
              <a:rPr lang="en-US" sz="3200" dirty="0"/>
              <a:t>awareness.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2141621"/>
            <a:ext cx="10102516" cy="4035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8646" y="1805049"/>
            <a:ext cx="104051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 smtClean="0"/>
              <a:t>38</a:t>
            </a:r>
            <a:r>
              <a:rPr lang="en-US" sz="3200" dirty="0"/>
              <a:t>% of </a:t>
            </a:r>
            <a:r>
              <a:rPr lang="en-US" sz="3200" dirty="0" smtClean="0"/>
              <a:t>teachers </a:t>
            </a:r>
            <a:r>
              <a:rPr lang="en-US" sz="3200" dirty="0"/>
              <a:t>demonstrated what would be considered mastery of phonemic </a:t>
            </a:r>
            <a:r>
              <a:rPr lang="en-US" sz="3200" dirty="0" smtClean="0"/>
              <a:t>awareness.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endParaRPr lang="en-US" sz="3200" dirty="0"/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 smtClean="0"/>
              <a:t>60% of teachers </a:t>
            </a:r>
            <a:r>
              <a:rPr lang="en-US" sz="3200" dirty="0"/>
              <a:t>scored below the 50</a:t>
            </a:r>
            <a:r>
              <a:rPr lang="en-US" sz="3200" baseline="30000" dirty="0"/>
              <a:t>th</a:t>
            </a:r>
            <a:r>
              <a:rPr lang="en-US" sz="3200" dirty="0"/>
              <a:t> percentile on the </a:t>
            </a:r>
            <a:r>
              <a:rPr lang="en-US" sz="3200" dirty="0" smtClean="0"/>
              <a:t>survey of skills.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 smtClean="0"/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 smtClean="0"/>
              <a:t>Teachers seemed confused </a:t>
            </a:r>
            <a:r>
              <a:rPr lang="en-US" sz="3200" dirty="0"/>
              <a:t>by the </a:t>
            </a:r>
            <a:r>
              <a:rPr lang="en-US" sz="3200" dirty="0" smtClean="0"/>
              <a:t>phonics foils in questions.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7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020" y="1739136"/>
            <a:ext cx="10477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/>
              <a:t>D</a:t>
            </a:r>
            <a:r>
              <a:rPr lang="en-US" sz="3200" dirty="0" smtClean="0"/>
              <a:t>ifficulty </a:t>
            </a:r>
            <a:r>
              <a:rPr lang="en-US" sz="3200" dirty="0"/>
              <a:t>noting the difference between digraphs such as the </a:t>
            </a:r>
            <a:r>
              <a:rPr lang="en-US" sz="3200" i="1" dirty="0"/>
              <a:t>/</a:t>
            </a:r>
            <a:r>
              <a:rPr lang="en-US" sz="3200" i="1" dirty="0" err="1"/>
              <a:t>sh</a:t>
            </a:r>
            <a:r>
              <a:rPr lang="en-US" sz="3200" i="1" dirty="0"/>
              <a:t>/</a:t>
            </a:r>
            <a:r>
              <a:rPr lang="en-US" sz="3200" dirty="0"/>
              <a:t> which represent one sound and blends </a:t>
            </a:r>
            <a:r>
              <a:rPr lang="en-US" sz="3200" i="1" dirty="0"/>
              <a:t>/gr/</a:t>
            </a:r>
            <a:r>
              <a:rPr lang="en-US" sz="3200" dirty="0"/>
              <a:t> which represent two </a:t>
            </a:r>
            <a:r>
              <a:rPr lang="en-US" sz="3200" dirty="0" smtClean="0"/>
              <a:t>sounds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endParaRPr lang="en-US" sz="3200" dirty="0"/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r>
              <a:rPr lang="en-US" sz="3200" dirty="0"/>
              <a:t>S</a:t>
            </a:r>
            <a:r>
              <a:rPr lang="en-US" sz="3200" dirty="0" smtClean="0"/>
              <a:t>ome </a:t>
            </a:r>
            <a:r>
              <a:rPr lang="en-US" sz="3200" dirty="0"/>
              <a:t>incorrect answers </a:t>
            </a:r>
            <a:r>
              <a:rPr lang="en-US" sz="3200" dirty="0" smtClean="0"/>
              <a:t>appeared </a:t>
            </a:r>
            <a:r>
              <a:rPr lang="en-US" sz="3200" dirty="0"/>
              <a:t>to be a result of spelling miscues provided in the incorrect answers such as /</a:t>
            </a:r>
            <a:r>
              <a:rPr lang="en-US" sz="3200" i="1" dirty="0"/>
              <a:t>house-hose/ </a:t>
            </a:r>
            <a:r>
              <a:rPr lang="en-US" sz="3200" dirty="0"/>
              <a:t>instead of the correct answer /</a:t>
            </a:r>
            <a:r>
              <a:rPr lang="en-US" sz="3200" i="1" dirty="0"/>
              <a:t>please-buzz</a:t>
            </a:r>
            <a:r>
              <a:rPr lang="en-US" sz="3200" i="1" dirty="0" smtClean="0"/>
              <a:t>/</a:t>
            </a: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b="1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22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4410" y="502207"/>
            <a:ext cx="10105902" cy="4164795"/>
          </a:xfrm>
        </p:spPr>
        <p:txBody>
          <a:bodyPr>
            <a:normAutofit/>
          </a:bodyPr>
          <a:lstStyle/>
          <a:p>
            <a:r>
              <a:rPr lang="en-US" dirty="0" smtClean="0"/>
              <a:t>How did you do? </a:t>
            </a:r>
            <a:br>
              <a:rPr lang="en-US" dirty="0" smtClean="0"/>
            </a:br>
            <a:r>
              <a:rPr lang="en-US" dirty="0" smtClean="0"/>
              <a:t>Share with a neighbor…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</a:t>
            </a:r>
            <a:r>
              <a:rPr lang="en-US" dirty="0" smtClean="0"/>
              <a:t>ny ah </a:t>
            </a:r>
            <a:r>
              <a:rPr lang="en-US" dirty="0" err="1" smtClean="0"/>
              <a:t>hahs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14" y="2974768"/>
            <a:ext cx="3395787" cy="33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825625"/>
            <a:ext cx="101025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3771" y="1615044"/>
            <a:ext cx="104777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º"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Confusion exists between </a:t>
            </a:r>
            <a:r>
              <a:rPr lang="en-US" sz="3200" u="sng" dirty="0"/>
              <a:t>phonemic </a:t>
            </a:r>
            <a:endParaRPr lang="en-US" sz="3200" u="sng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u="sng" dirty="0" smtClean="0"/>
              <a:t>awareness </a:t>
            </a:r>
            <a:r>
              <a:rPr lang="en-US" sz="3200" dirty="0"/>
              <a:t>which is </a:t>
            </a:r>
            <a:r>
              <a:rPr lang="en-US" sz="3200" dirty="0" smtClean="0"/>
              <a:t>the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recognition </a:t>
            </a:r>
            <a:r>
              <a:rPr lang="en-US" sz="3200" dirty="0"/>
              <a:t>of sounds in spoken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language </a:t>
            </a:r>
            <a:r>
              <a:rPr lang="en-US" sz="3200" dirty="0"/>
              <a:t>and </a:t>
            </a:r>
            <a:r>
              <a:rPr lang="en-US" sz="3200" u="sng" dirty="0" smtClean="0"/>
              <a:t>phonics</a:t>
            </a:r>
            <a:r>
              <a:rPr lang="en-US" sz="3200" dirty="0" smtClean="0"/>
              <a:t> the </a:t>
            </a:r>
            <a:r>
              <a:rPr lang="en-US" sz="3200" dirty="0"/>
              <a:t>speech </a:t>
            </a: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sounds </a:t>
            </a:r>
            <a:r>
              <a:rPr lang="en-US" sz="3200" dirty="0"/>
              <a:t>used in reading and </a:t>
            </a:r>
            <a:r>
              <a:rPr lang="en-US" sz="3200" dirty="0" smtClean="0"/>
              <a:t>spelling.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27" y="1981922"/>
            <a:ext cx="33147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277" y="1538822"/>
            <a:ext cx="10416176" cy="4581772"/>
          </a:xfrm>
        </p:spPr>
        <p:txBody>
          <a:bodyPr>
            <a:noAutofit/>
          </a:bodyPr>
          <a:lstStyle/>
          <a:p>
            <a:pPr marL="0" indent="0">
              <a:buClr>
                <a:srgbClr val="9A0000"/>
              </a:buClr>
              <a:buNone/>
            </a:pPr>
            <a:endParaRPr lang="en-US" sz="32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 smtClean="0"/>
              <a:t>“Even </a:t>
            </a:r>
            <a:r>
              <a:rPr lang="en-US" sz="3200" dirty="0"/>
              <a:t>with best intentions from educators, lack of </a:t>
            </a:r>
            <a:endParaRPr lang="en-US" sz="32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knowledge </a:t>
            </a:r>
            <a:r>
              <a:rPr lang="en-US" sz="3200" dirty="0"/>
              <a:t>of phonemic awareness makes it difficult </a:t>
            </a:r>
            <a:endParaRPr lang="en-US" sz="32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for young </a:t>
            </a:r>
            <a:r>
              <a:rPr lang="en-US" sz="3200" dirty="0"/>
              <a:t>children to acquire necessary </a:t>
            </a:r>
            <a:r>
              <a:rPr lang="en-US" sz="3200" dirty="0" smtClean="0"/>
              <a:t>skills.”</a:t>
            </a:r>
          </a:p>
          <a:p>
            <a:pPr marL="0" indent="0">
              <a:buClr>
                <a:srgbClr val="9A0000"/>
              </a:buClr>
              <a:buNone/>
            </a:pPr>
            <a:endParaRPr lang="en-US" sz="32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2400" dirty="0" smtClean="0"/>
              <a:t>                                                                (Cheesman et al., 2009</a:t>
            </a:r>
            <a:r>
              <a:rPr lang="en-US" sz="2400" dirty="0"/>
              <a:t>; </a:t>
            </a:r>
            <a:r>
              <a:rPr lang="en-US" sz="2400" dirty="0" smtClean="0"/>
              <a:t>Moats</a:t>
            </a:r>
            <a:r>
              <a:rPr lang="en-US" sz="2400" dirty="0"/>
              <a:t>, </a:t>
            </a:r>
            <a:r>
              <a:rPr lang="en-US" sz="2400" dirty="0" smtClean="0"/>
              <a:t>2011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50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986" y="2508885"/>
            <a:ext cx="10018294" cy="1325563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So what is a phoneme…</a:t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and why is it important?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60" y="2508885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6903" y="1882238"/>
            <a:ext cx="10105902" cy="16091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specifics about phonological awareness and phonemic awareness…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2082" y="3063834"/>
            <a:ext cx="3118685" cy="33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020" y="2351315"/>
            <a:ext cx="10822379" cy="4346368"/>
          </a:xfrm>
        </p:spPr>
        <p:txBody>
          <a:bodyPr>
            <a:norm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3600" dirty="0"/>
              <a:t>Opportunity gaps appear early, with children from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endParaRPr lang="en-US" sz="36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 smtClean="0"/>
              <a:t>poor families </a:t>
            </a:r>
            <a:r>
              <a:rPr lang="en-US" sz="3600" dirty="0"/>
              <a:t>entering school less prepared than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endParaRPr lang="en-US" sz="3600" dirty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 smtClean="0"/>
              <a:t>their kindergarten </a:t>
            </a:r>
            <a:r>
              <a:rPr lang="en-US" sz="3600" dirty="0"/>
              <a:t>classmates.                       </a:t>
            </a:r>
            <a:endParaRPr lang="en-US" sz="36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3600" dirty="0"/>
              <a:t>	</a:t>
            </a:r>
            <a:r>
              <a:rPr lang="en-US" sz="3600" dirty="0" smtClean="0"/>
              <a:t>							(</a:t>
            </a:r>
            <a:r>
              <a:rPr lang="en-US" sz="3600" dirty="0" err="1"/>
              <a:t>Dynarski</a:t>
            </a:r>
            <a:r>
              <a:rPr lang="en-US" sz="3600" dirty="0"/>
              <a:t>, 2015)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020" y="1543793"/>
            <a:ext cx="10822379" cy="5403272"/>
          </a:xfrm>
        </p:spPr>
        <p:txBody>
          <a:bodyPr>
            <a:norm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4100" dirty="0"/>
              <a:t>Kindergarten students who perform </a:t>
            </a:r>
            <a:r>
              <a:rPr lang="en-US" sz="4100" dirty="0" smtClean="0"/>
              <a:t>below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100" dirty="0" smtClean="0"/>
              <a:t>standard in </a:t>
            </a:r>
            <a:r>
              <a:rPr lang="en-US" sz="4100" dirty="0"/>
              <a:t>reading proficiency, and </a:t>
            </a:r>
            <a:endParaRPr lang="en-US" sz="41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100" dirty="0" smtClean="0"/>
              <a:t>particularly </a:t>
            </a:r>
            <a:r>
              <a:rPr lang="en-US" sz="4100" dirty="0"/>
              <a:t>phonological </a:t>
            </a:r>
            <a:r>
              <a:rPr lang="en-US" sz="4100" dirty="0" smtClean="0"/>
              <a:t>skills</a:t>
            </a:r>
            <a:r>
              <a:rPr lang="en-US" sz="4100" dirty="0"/>
              <a:t>, rarely close </a:t>
            </a:r>
            <a:endParaRPr lang="en-US" sz="41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100" dirty="0" smtClean="0"/>
              <a:t>the </a:t>
            </a:r>
            <a:r>
              <a:rPr lang="en-US" sz="4100" dirty="0"/>
              <a:t>achievement gap.                                                                                                             </a:t>
            </a:r>
          </a:p>
          <a:p>
            <a:pPr marL="0" indent="0">
              <a:buClr>
                <a:srgbClr val="9A0000"/>
              </a:buClr>
              <a:buNone/>
            </a:pPr>
            <a:r>
              <a:rPr lang="en-US" sz="4100" dirty="0"/>
              <a:t>                                                                 </a:t>
            </a:r>
            <a:r>
              <a:rPr lang="en-US" sz="4100" dirty="0" smtClean="0"/>
              <a:t>          					(</a:t>
            </a:r>
            <a:r>
              <a:rPr lang="en-US" sz="4100" dirty="0"/>
              <a:t>Kaminski &amp; Good III, 2011)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2967335"/>
            <a:ext cx="4126832" cy="666202"/>
          </a:xfrm>
        </p:spPr>
        <p:txBody>
          <a:bodyPr>
            <a:normAutofit/>
          </a:bodyPr>
          <a:lstStyle/>
          <a:p>
            <a:pPr>
              <a:buClr>
                <a:srgbClr val="9A0000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38" y="739562"/>
            <a:ext cx="5446962" cy="5496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9173" y="1397675"/>
            <a:ext cx="367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honological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wareness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 </a:t>
            </a:r>
            <a:r>
              <a:rPr lang="en-US" sz="2400" dirty="0">
                <a:solidFill>
                  <a:schemeClr val="bg1"/>
                </a:solidFill>
              </a:rPr>
              <a:t>best defined as the ability to analyze the sound structure of words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8564" y="3834544"/>
            <a:ext cx="502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A0000"/>
              </a:buClr>
            </a:pPr>
            <a:r>
              <a:rPr lang="en-US" sz="2400" dirty="0"/>
              <a:t>Phonemic awareness is the ability to identify and manipulate the smallest sound pieces in words, the phonemes </a:t>
            </a:r>
          </a:p>
        </p:txBody>
      </p:sp>
    </p:spTree>
    <p:extLst>
      <p:ext uri="{BB962C8B-B14F-4D97-AF65-F5344CB8AC3E}">
        <p14:creationId xmlns:p14="http://schemas.microsoft.com/office/powerpoint/2010/main" val="7064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020" y="1543793"/>
            <a:ext cx="10822379" cy="5403272"/>
          </a:xfrm>
        </p:spPr>
        <p:txBody>
          <a:bodyPr>
            <a:normAutofit/>
          </a:bodyPr>
          <a:lstStyle/>
          <a:p>
            <a:pPr marL="0" indent="0">
              <a:buClr>
                <a:srgbClr val="9A0000"/>
              </a:buClr>
              <a:buNone/>
            </a:pPr>
            <a:r>
              <a:rPr lang="en-US" sz="4400" dirty="0"/>
              <a:t>Phonemic awareness is a predictor of </a:t>
            </a:r>
            <a:endParaRPr lang="en-US" sz="44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reading acquisition </a:t>
            </a:r>
            <a:r>
              <a:rPr lang="en-US" sz="4400" dirty="0"/>
              <a:t>and future reading </a:t>
            </a:r>
            <a:endParaRPr lang="en-US" sz="4400" dirty="0" smtClean="0"/>
          </a:p>
          <a:p>
            <a:pPr marL="0" indent="0">
              <a:buClr>
                <a:srgbClr val="9A0000"/>
              </a:buClr>
              <a:buNone/>
            </a:pPr>
            <a:r>
              <a:rPr lang="en-US" sz="4400" dirty="0" smtClean="0"/>
              <a:t>success</a:t>
            </a:r>
            <a:r>
              <a:rPr lang="en-US" sz="4400" dirty="0"/>
              <a:t>. </a:t>
            </a:r>
          </a:p>
          <a:p>
            <a:pPr marL="0" indent="0">
              <a:buNone/>
            </a:pPr>
            <a:r>
              <a:rPr lang="en-US" sz="4000" dirty="0"/>
              <a:t>     </a:t>
            </a:r>
            <a:endParaRPr lang="en-US" sz="4000" dirty="0" smtClean="0"/>
          </a:p>
          <a:p>
            <a:pPr marL="0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Carlson et al., 2013; Kaminski &amp; Good III, 2012; Ouellette &amp; Haley, 2013)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28240"/>
            <a:ext cx="10972800" cy="389636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</a:t>
            </a:r>
            <a:r>
              <a:rPr lang="en-US" sz="3200" dirty="0"/>
              <a:t>terms phonological awareness and phonemic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awareness </a:t>
            </a:r>
            <a:r>
              <a:rPr lang="en-US" sz="3200" dirty="0"/>
              <a:t>are often used </a:t>
            </a:r>
            <a:r>
              <a:rPr lang="en-US" sz="3200" dirty="0" smtClean="0"/>
              <a:t>interchangeably.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Phonological </a:t>
            </a:r>
            <a:r>
              <a:rPr lang="en-US" sz="3200" dirty="0"/>
              <a:t>awareness is the broader concept </a:t>
            </a:r>
            <a:r>
              <a:rPr lang="en-US" sz="3200" dirty="0" smtClean="0"/>
              <a:t>with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phonemic </a:t>
            </a:r>
            <a:r>
              <a:rPr lang="en-US" sz="3200" dirty="0"/>
              <a:t>awareness as a </a:t>
            </a:r>
            <a:r>
              <a:rPr lang="en-US" sz="3200" dirty="0" smtClean="0"/>
              <a:t>part.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38152"/>
            <a:ext cx="10972800" cy="807522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Phonological and Phonemic Awareness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0966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71304"/>
            <a:ext cx="10972800" cy="4353296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Phonological </a:t>
            </a:r>
            <a:r>
              <a:rPr lang="en-US" sz="3200" dirty="0"/>
              <a:t>awareness is the sensitivity to the sound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structure </a:t>
            </a:r>
            <a:r>
              <a:rPr lang="en-US" sz="3200" dirty="0"/>
              <a:t>of words including syllables and rhyme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Phonological awareness, as a causal factor in reading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   development, is a controversial </a:t>
            </a:r>
            <a:r>
              <a:rPr lang="en-US" sz="3200" dirty="0" smtClean="0"/>
              <a:t>topic. </a:t>
            </a:r>
            <a:endParaRPr lang="en-US" sz="32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38152"/>
            <a:ext cx="10972800" cy="807522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Phonological and Phonemic Awareness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8191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351" y="894080"/>
            <a:ext cx="10972800" cy="582240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</a:t>
            </a:r>
            <a:r>
              <a:rPr lang="en-US" sz="3200" dirty="0"/>
              <a:t>amount of reading research is </a:t>
            </a:r>
            <a:r>
              <a:rPr lang="en-US" sz="3200" dirty="0" smtClean="0"/>
              <a:t>vast.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Researchers </a:t>
            </a:r>
            <a:r>
              <a:rPr lang="en-US" sz="3200" dirty="0"/>
              <a:t>and educators have focused with increasing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urgency over </a:t>
            </a:r>
            <a:r>
              <a:rPr lang="en-US" sz="3200" dirty="0"/>
              <a:t>the </a:t>
            </a:r>
            <a:r>
              <a:rPr lang="en-US" sz="3200" dirty="0" smtClean="0"/>
              <a:t>several decades </a:t>
            </a:r>
            <a:r>
              <a:rPr lang="en-US" sz="3200" dirty="0"/>
              <a:t>on teaching all students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to </a:t>
            </a:r>
            <a:r>
              <a:rPr lang="en-US" sz="3200" dirty="0"/>
              <a:t>read </a:t>
            </a:r>
            <a:r>
              <a:rPr lang="en-US" sz="3200" dirty="0" smtClean="0"/>
              <a:t>well.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Specific </a:t>
            </a:r>
            <a:r>
              <a:rPr lang="en-US" sz="3200" dirty="0"/>
              <a:t>skills may be more critical than others such as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letter naming </a:t>
            </a:r>
            <a:r>
              <a:rPr lang="en-US" sz="3200" dirty="0"/>
              <a:t>or sounding out </a:t>
            </a:r>
            <a:r>
              <a:rPr lang="en-US" sz="3200" dirty="0" smtClean="0"/>
              <a:t>words.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4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160" y="1935480"/>
            <a:ext cx="10810240" cy="438912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Phonological </a:t>
            </a:r>
            <a:r>
              <a:rPr lang="en-US" sz="3200" dirty="0"/>
              <a:t>skills are a part of normal language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development.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</a:t>
            </a:r>
            <a:r>
              <a:rPr lang="en-US" sz="3200" dirty="0"/>
              <a:t>relationship between phonological awareness and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reading </a:t>
            </a:r>
            <a:r>
              <a:rPr lang="en-US" sz="3200" dirty="0"/>
              <a:t>has </a:t>
            </a:r>
            <a:r>
              <a:rPr lang="en-US" sz="3200" dirty="0" smtClean="0"/>
              <a:t>been </a:t>
            </a:r>
            <a:r>
              <a:rPr lang="en-US" sz="3200" dirty="0"/>
              <a:t>supported by four decades of </a:t>
            </a:r>
            <a:r>
              <a:rPr lang="en-US" sz="3200" dirty="0" smtClean="0"/>
              <a:t>research.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880" y="704088"/>
            <a:ext cx="10637520" cy="1023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does phonological awareness develop?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06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39438"/>
            <a:ext cx="10972800" cy="3985161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8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4600" dirty="0" smtClean="0"/>
              <a:t> In </a:t>
            </a:r>
            <a:r>
              <a:rPr lang="en-US" sz="4600" dirty="0"/>
              <a:t>its purest form, phonological awareness does not </a:t>
            </a:r>
            <a:endParaRPr lang="en-US" sz="46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600" dirty="0"/>
              <a:t> </a:t>
            </a:r>
            <a:r>
              <a:rPr lang="en-US" sz="4600" dirty="0" smtClean="0"/>
              <a:t>   involve print.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46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4600" dirty="0" smtClean="0"/>
              <a:t> Phonological </a:t>
            </a:r>
            <a:r>
              <a:rPr lang="en-US" sz="4600" dirty="0"/>
              <a:t>awareness tasks require children to analyze, </a:t>
            </a:r>
            <a:endParaRPr lang="en-US" sz="46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600" dirty="0"/>
              <a:t> </a:t>
            </a:r>
            <a:r>
              <a:rPr lang="en-US" sz="4600" dirty="0" smtClean="0"/>
              <a:t>   make judgments </a:t>
            </a:r>
            <a:r>
              <a:rPr lang="en-US" sz="4600" dirty="0"/>
              <a:t>about, and manipulate the sounds in </a:t>
            </a:r>
            <a:endParaRPr lang="en-US" sz="46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4600" dirty="0"/>
              <a:t> </a:t>
            </a:r>
            <a:r>
              <a:rPr lang="en-US" sz="4600" dirty="0" smtClean="0"/>
              <a:t>   spoken words.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4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56904"/>
            <a:ext cx="10972800" cy="878576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Phonological and Phonemic Awareness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42501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660" y="2397760"/>
            <a:ext cx="10311740" cy="392684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The smallest part of written language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The word part the contains a vowel sound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6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 smtClean="0"/>
              <a:t> The </a:t>
            </a:r>
            <a:r>
              <a:rPr lang="en-US" sz="3600" dirty="0"/>
              <a:t>smallest part of spoken language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704088"/>
            <a:ext cx="10210800" cy="11430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Is a phoneme…</a:t>
            </a:r>
            <a:endParaRPr lang="en-US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73200"/>
            <a:ext cx="10972800" cy="48514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Languages </a:t>
            </a:r>
            <a:r>
              <a:rPr lang="en-US" sz="3200" dirty="0"/>
              <a:t>are made up of approximately 40 distinct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elements called </a:t>
            </a:r>
            <a:r>
              <a:rPr lang="en-US" sz="3200" dirty="0"/>
              <a:t>phonemes that alter a word’s meaning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such </a:t>
            </a:r>
            <a:r>
              <a:rPr lang="en-US" sz="3200" dirty="0"/>
              <a:t>as </a:t>
            </a:r>
            <a:r>
              <a:rPr lang="en-US" sz="3200" i="1" dirty="0"/>
              <a:t>rat </a:t>
            </a:r>
            <a:r>
              <a:rPr lang="en-US" sz="3200" dirty="0"/>
              <a:t>to </a:t>
            </a:r>
            <a:r>
              <a:rPr lang="en-US" sz="3200" i="1" dirty="0"/>
              <a:t>bat</a:t>
            </a:r>
            <a:r>
              <a:rPr lang="en-US" sz="3200" dirty="0"/>
              <a:t> </a:t>
            </a:r>
            <a:r>
              <a:rPr lang="en-US" sz="3200" dirty="0" smtClean="0"/>
              <a:t>in English.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Infants </a:t>
            </a:r>
            <a:r>
              <a:rPr lang="en-US" sz="3200" dirty="0"/>
              <a:t>must sort through all the sounds </a:t>
            </a:r>
            <a:r>
              <a:rPr lang="en-US" sz="3200" dirty="0" smtClean="0"/>
              <a:t>available </a:t>
            </a:r>
            <a:r>
              <a:rPr lang="en-US" sz="3200" dirty="0"/>
              <a:t>to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discover </a:t>
            </a:r>
            <a:r>
              <a:rPr lang="en-US" sz="3200" dirty="0"/>
              <a:t>the </a:t>
            </a:r>
            <a:r>
              <a:rPr lang="en-US" sz="3200" dirty="0" smtClean="0"/>
              <a:t>specific </a:t>
            </a:r>
            <a:r>
              <a:rPr lang="en-US" sz="3200" dirty="0"/>
              <a:t>sounds associated with </a:t>
            </a:r>
            <a:r>
              <a:rPr lang="en-US" sz="3200" dirty="0" smtClean="0"/>
              <a:t>their native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language.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1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3920" y="1544320"/>
            <a:ext cx="10312400" cy="478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If </a:t>
            </a:r>
            <a:r>
              <a:rPr lang="en-US" sz="3200" dirty="0"/>
              <a:t>students can distinguish between the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40 </a:t>
            </a:r>
            <a:r>
              <a:rPr lang="en-US" sz="3200" dirty="0"/>
              <a:t>phonemes, then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children </a:t>
            </a:r>
            <a:r>
              <a:rPr lang="en-US" sz="3200" dirty="0"/>
              <a:t>have already </a:t>
            </a:r>
            <a:r>
              <a:rPr lang="en-US" sz="3200" dirty="0" smtClean="0"/>
              <a:t>achieved </a:t>
            </a:r>
            <a:r>
              <a:rPr lang="en-US" sz="3200" dirty="0"/>
              <a:t>steps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toward </a:t>
            </a:r>
            <a:r>
              <a:rPr lang="en-US" sz="3200" dirty="0"/>
              <a:t>becoming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literate </a:t>
            </a:r>
            <a:r>
              <a:rPr lang="en-US" sz="3200" dirty="0"/>
              <a:t>before being introduced to the written form of the </a:t>
            </a:r>
            <a:r>
              <a:rPr lang="en-US" sz="3200" dirty="0" smtClean="0"/>
              <a:t>language.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44" y="1182799"/>
            <a:ext cx="2682875" cy="38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53787"/>
            <a:ext cx="10972800" cy="497081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A </a:t>
            </a:r>
            <a:r>
              <a:rPr lang="en-US" sz="3200" dirty="0"/>
              <a:t>strong correlation </a:t>
            </a:r>
            <a:r>
              <a:rPr lang="en-US" sz="3200" dirty="0" smtClean="0"/>
              <a:t>exists between preschool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language development </a:t>
            </a:r>
            <a:r>
              <a:rPr lang="en-US" sz="3200" dirty="0"/>
              <a:t>and future success in </a:t>
            </a:r>
            <a:r>
              <a:rPr lang="en-US" sz="3200" dirty="0" smtClean="0"/>
              <a:t>school.</a:t>
            </a: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Language </a:t>
            </a:r>
            <a:r>
              <a:rPr lang="en-US" sz="3200" dirty="0"/>
              <a:t>is learned by children as they interact with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others </a:t>
            </a:r>
            <a:r>
              <a:rPr lang="en-US" sz="3200" dirty="0"/>
              <a:t>in a </a:t>
            </a:r>
            <a:r>
              <a:rPr lang="en-US" sz="3200" dirty="0" smtClean="0"/>
              <a:t>variety </a:t>
            </a:r>
            <a:r>
              <a:rPr lang="en-US" sz="3200" dirty="0"/>
              <a:t>of </a:t>
            </a:r>
            <a:r>
              <a:rPr lang="en-US" sz="3200" dirty="0" smtClean="0"/>
              <a:t>activities.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Children </a:t>
            </a:r>
            <a:r>
              <a:rPr lang="en-US" sz="3200" dirty="0"/>
              <a:t>then take these interactions and incorporate the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feedback </a:t>
            </a:r>
            <a:r>
              <a:rPr lang="en-US" sz="3200" dirty="0"/>
              <a:t>into their developing language </a:t>
            </a:r>
            <a:r>
              <a:rPr lang="en-US" sz="3200" dirty="0" smtClean="0"/>
              <a:t>skills. </a:t>
            </a:r>
            <a:r>
              <a:rPr lang="en-US" sz="2800" dirty="0"/>
              <a:t>	</a:t>
            </a:r>
            <a:endParaRPr lang="en-US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4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21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640" y="704088"/>
            <a:ext cx="10779760" cy="1296162"/>
          </a:xfrm>
        </p:spPr>
        <p:txBody>
          <a:bodyPr>
            <a:normAutofit/>
          </a:bodyPr>
          <a:lstStyle/>
          <a:p>
            <a:r>
              <a:rPr lang="en-US" i="1" dirty="0" smtClean="0"/>
              <a:t>Continuum of Skills</a:t>
            </a:r>
            <a:endParaRPr lang="en-US" i="1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923450"/>
              </p:ext>
            </p:extLst>
          </p:nvPr>
        </p:nvGraphicFramePr>
        <p:xfrm>
          <a:off x="1198880" y="1300163"/>
          <a:ext cx="10628948" cy="511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24560" y="38633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46960"/>
            <a:ext cx="10972800" cy="397764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ability to recognize and segment the phonemes which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comprise spoken language.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dirty="0" smtClean="0"/>
              <a:t>a critical </a:t>
            </a:r>
            <a:r>
              <a:rPr lang="en-US" sz="3200" dirty="0"/>
              <a:t>subset of skills included in </a:t>
            </a:r>
            <a:r>
              <a:rPr lang="en-US" sz="3200" dirty="0" smtClean="0"/>
              <a:t>the </a:t>
            </a:r>
            <a:r>
              <a:rPr lang="en-US" sz="3200" dirty="0"/>
              <a:t>larger category </a:t>
            </a:r>
            <a:r>
              <a:rPr lang="en-US" sz="3200" dirty="0" smtClean="0"/>
              <a:t>of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 smtClean="0"/>
              <a:t>    phonological awareness.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the processing ability most closely </a:t>
            </a:r>
            <a:r>
              <a:rPr lang="en-US" sz="3200" dirty="0"/>
              <a:t>related to early </a:t>
            </a:r>
            <a:r>
              <a:rPr lang="en-US" sz="3200" dirty="0" smtClean="0"/>
              <a:t>literacy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acquisition.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 Is…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75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5360"/>
            <a:ext cx="10972800" cy="4079240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Phonemic </a:t>
            </a:r>
            <a:r>
              <a:rPr lang="en-US" sz="3200" dirty="0"/>
              <a:t>awareness includes the ability to manipulate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individual </a:t>
            </a:r>
            <a:r>
              <a:rPr lang="en-US" sz="3200" dirty="0"/>
              <a:t>phonemes in words, along with oral rhyme,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alliteration</a:t>
            </a:r>
            <a:r>
              <a:rPr lang="en-US" sz="3200" dirty="0"/>
              <a:t>, syllables, onsets, and </a:t>
            </a:r>
            <a:r>
              <a:rPr lang="en-US" sz="3200" dirty="0" smtClean="0"/>
              <a:t>rimes.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Phonemic Awareness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57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8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800" dirty="0" smtClean="0"/>
              <a:t> Interconnected </a:t>
            </a:r>
            <a:r>
              <a:rPr lang="en-US" sz="3800" dirty="0"/>
              <a:t>with the development of speech sounds in </a:t>
            </a:r>
            <a:endParaRPr lang="en-US" sz="3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800" dirty="0"/>
              <a:t> </a:t>
            </a:r>
            <a:r>
              <a:rPr lang="en-US" sz="3800" dirty="0" smtClean="0"/>
              <a:t>   young </a:t>
            </a:r>
            <a:r>
              <a:rPr lang="en-US" sz="3800" dirty="0"/>
              <a:t>children </a:t>
            </a:r>
            <a:r>
              <a:rPr lang="en-US" sz="3800" dirty="0" smtClean="0"/>
              <a:t>and </a:t>
            </a:r>
            <a:r>
              <a:rPr lang="en-US" sz="3800" dirty="0"/>
              <a:t>the development of specific </a:t>
            </a:r>
            <a:endParaRPr lang="en-US" sz="38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800" dirty="0"/>
              <a:t> </a:t>
            </a:r>
            <a:r>
              <a:rPr lang="en-US" sz="3800" dirty="0" smtClean="0"/>
              <a:t>   phonemes which </a:t>
            </a:r>
            <a:r>
              <a:rPr lang="en-US" sz="3800" dirty="0"/>
              <a:t>become the building blocks of words </a:t>
            </a:r>
            <a:endParaRPr lang="en-US" sz="3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8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800" dirty="0" smtClean="0"/>
              <a:t>	“bat” has </a:t>
            </a:r>
            <a:r>
              <a:rPr lang="en-US" sz="3800" dirty="0"/>
              <a:t>three phonemes or sounds: /b/ /a/ /t</a:t>
            </a:r>
            <a:r>
              <a:rPr lang="en-US" sz="3800" dirty="0" smtClean="0"/>
              <a:t>/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800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800" dirty="0" smtClean="0"/>
              <a:t>	“rake” </a:t>
            </a:r>
            <a:r>
              <a:rPr lang="en-US" sz="3800" dirty="0"/>
              <a:t>also has three phonemes: /r/ /a/ /k</a:t>
            </a:r>
            <a:r>
              <a:rPr lang="en-US" sz="3800" dirty="0" smtClean="0"/>
              <a:t>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 is…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2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400812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Phonemic </a:t>
            </a:r>
            <a:r>
              <a:rPr lang="en-US" sz="3200" dirty="0"/>
              <a:t>awareness is the awareness of sounds, not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letters.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Even </a:t>
            </a:r>
            <a:r>
              <a:rPr lang="en-US" sz="3200" dirty="0"/>
              <a:t>though “rake” has four letters, you only hear three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phonemes </a:t>
            </a:r>
            <a:r>
              <a:rPr lang="en-US" sz="3200" dirty="0"/>
              <a:t>or </a:t>
            </a:r>
            <a:r>
              <a:rPr lang="en-US" sz="3200" dirty="0" smtClean="0"/>
              <a:t>sounds </a:t>
            </a:r>
            <a:r>
              <a:rPr lang="en-US" sz="3200" dirty="0"/>
              <a:t>when the word is </a:t>
            </a:r>
            <a:r>
              <a:rPr lang="en-US" sz="3200" dirty="0" smtClean="0"/>
              <a:t>spoken. 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32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25040"/>
            <a:ext cx="10972800" cy="409956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Phonemic </a:t>
            </a:r>
            <a:r>
              <a:rPr lang="en-US" sz="3200" dirty="0"/>
              <a:t>awareness complexity is indicated by the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number </a:t>
            </a:r>
            <a:r>
              <a:rPr lang="en-US" sz="3200" dirty="0"/>
              <a:t>of </a:t>
            </a:r>
            <a:r>
              <a:rPr lang="en-US" sz="3200" dirty="0" smtClean="0"/>
              <a:t>phonemes </a:t>
            </a:r>
            <a:r>
              <a:rPr lang="en-US" sz="3200" dirty="0"/>
              <a:t>in a word; the greater the number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of </a:t>
            </a:r>
            <a:r>
              <a:rPr lang="en-US" sz="3200" dirty="0"/>
              <a:t>phonemes, the higher </a:t>
            </a:r>
            <a:r>
              <a:rPr lang="en-US" sz="3200" dirty="0" smtClean="0"/>
              <a:t>the complexity.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sz="32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dirty="0" smtClean="0"/>
              <a:t>Phoneme </a:t>
            </a:r>
            <a:r>
              <a:rPr lang="en-US" sz="3200" dirty="0"/>
              <a:t>segmentation is the ability to divide a word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into </a:t>
            </a:r>
            <a:r>
              <a:rPr lang="en-US" sz="3200" dirty="0"/>
              <a:t>its sounds while phoneme synthesis is the ability to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blend </a:t>
            </a:r>
            <a:r>
              <a:rPr lang="en-US" sz="3200" dirty="0"/>
              <a:t>sounds together to make a syllable or </a:t>
            </a:r>
            <a:r>
              <a:rPr lang="en-US" sz="3200" dirty="0" smtClean="0"/>
              <a:t>word.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20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55520"/>
            <a:ext cx="10972800" cy="406908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Breaking </a:t>
            </a:r>
            <a:r>
              <a:rPr lang="en-US" sz="3200" dirty="0"/>
              <a:t>words up into individual sounds is an easy task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for </a:t>
            </a:r>
            <a:r>
              <a:rPr lang="en-US" sz="3200" dirty="0"/>
              <a:t>adults; </a:t>
            </a:r>
            <a:r>
              <a:rPr lang="en-US" sz="3200" dirty="0" smtClean="0"/>
              <a:t>however </a:t>
            </a:r>
            <a:r>
              <a:rPr lang="en-US" sz="3200" dirty="0"/>
              <a:t>it is very difficult for young </a:t>
            </a:r>
            <a:r>
              <a:rPr lang="en-US" sz="3200" dirty="0" smtClean="0"/>
              <a:t>children.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200" dirty="0" smtClean="0"/>
              <a:t> Dividing </a:t>
            </a:r>
            <a:r>
              <a:rPr lang="en-US" sz="3200" dirty="0"/>
              <a:t>words into their phonemes is difficult for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children </a:t>
            </a:r>
            <a:r>
              <a:rPr lang="en-US" sz="3200" dirty="0"/>
              <a:t>below the </a:t>
            </a:r>
            <a:r>
              <a:rPr lang="en-US" sz="3200" dirty="0" smtClean="0"/>
              <a:t>age </a:t>
            </a:r>
            <a:r>
              <a:rPr lang="en-US" sz="3200" dirty="0"/>
              <a:t>of five or six because there are no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clear </a:t>
            </a:r>
            <a:r>
              <a:rPr lang="en-US" sz="3200" dirty="0"/>
              <a:t>boundaries in speech and </a:t>
            </a:r>
            <a:r>
              <a:rPr lang="en-US" sz="3200" dirty="0" smtClean="0"/>
              <a:t>the </a:t>
            </a:r>
            <a:r>
              <a:rPr lang="en-US" sz="3200" dirty="0"/>
              <a:t>sounds tend to </a:t>
            </a:r>
            <a:endParaRPr lang="en-US" sz="3200" dirty="0" smtClean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200" dirty="0"/>
              <a:t> </a:t>
            </a:r>
            <a:r>
              <a:rPr lang="en-US" sz="3200" dirty="0" smtClean="0"/>
              <a:t>   overlap.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Phonemic Awareness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5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3980</Words>
  <Application>Microsoft Office PowerPoint</Application>
  <PresentationFormat>Widescreen</PresentationFormat>
  <Paragraphs>794</Paragraphs>
  <Slides>142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50" baseType="lpstr">
      <vt:lpstr>Calibri</vt:lpstr>
      <vt:lpstr>Century Gothic</vt:lpstr>
      <vt:lpstr>Palatino Linotype</vt:lpstr>
      <vt:lpstr>Times New Roman</vt:lpstr>
      <vt:lpstr>Wingdings</vt:lpstr>
      <vt:lpstr>Wingdings 2</vt:lpstr>
      <vt:lpstr>Wingdings 3</vt:lpstr>
      <vt:lpstr>Presentation on brainstorming</vt:lpstr>
      <vt:lpstr>Teacher Knowledge of Phonemic Awareness and Instruction:   Developing Proficient Early Readers </vt:lpstr>
      <vt:lpstr>About Me…</vt:lpstr>
      <vt:lpstr>PowerPoint Presentation</vt:lpstr>
      <vt:lpstr>Today’s Learning Targets…</vt:lpstr>
      <vt:lpstr>So what is phonemic awareness…  and why is it important?</vt:lpstr>
      <vt:lpstr>Let’s test our own knowledge   about phonemic   awareness…</vt:lpstr>
      <vt:lpstr>Is phonemic awareness…</vt:lpstr>
      <vt:lpstr>So what is a phoneme…  and why is it important?</vt:lpstr>
      <vt:lpstr>Is a phoneme…</vt:lpstr>
      <vt:lpstr>   Effective phonemic awareness  instruction teaches   children to… </vt:lpstr>
      <vt:lpstr>PowerPoint Presentation</vt:lpstr>
      <vt:lpstr>  Beginning lessons   in phonemic   awareness involve… </vt:lpstr>
      <vt:lpstr>PowerPoint Presentation</vt:lpstr>
      <vt:lpstr>  Activities  in phonemic   awareness include… </vt:lpstr>
      <vt:lpstr>PowerPoint Presentation</vt:lpstr>
      <vt:lpstr>An example of explicit   phonemic awareness   instruction is…</vt:lpstr>
      <vt:lpstr>PowerPoint Presentation</vt:lpstr>
      <vt:lpstr>Which activity explicitly   links spelling with   phonemic awareness?</vt:lpstr>
      <vt:lpstr>PowerPoint Presentation</vt:lpstr>
      <vt:lpstr>Which task requires   more refined   phonemic awareness?</vt:lpstr>
      <vt:lpstr>PowerPoint Presentation</vt:lpstr>
      <vt:lpstr>Phonemic awareness   instruction…</vt:lpstr>
      <vt:lpstr>PowerPoint Presentation</vt:lpstr>
      <vt:lpstr>Can the words shoe, do, blew,   and you be used to   illustrate oral rhyming?</vt:lpstr>
      <vt:lpstr>PowerPoint Presentation</vt:lpstr>
      <vt:lpstr>Which of the following is an   example of words with   the same final sound?</vt:lpstr>
      <vt:lpstr>PowerPoint Presentation</vt:lpstr>
      <vt:lpstr>Which of the following is an example   of grouping words with a   common vowel sound?</vt:lpstr>
      <vt:lpstr>PowerPoint Presentation</vt:lpstr>
      <vt:lpstr>You are helping students break  a word into its separate  sounds.   How many sounds are in  the word bride?</vt:lpstr>
      <vt:lpstr>PowerPoint Presentation</vt:lpstr>
      <vt:lpstr>Which list shows a systematic   sequence in counting   sounds in words   from easy to complex?</vt:lpstr>
      <vt:lpstr>PowerPoint Presentation</vt:lpstr>
      <vt:lpstr>If you said the word faxed   without the sound /k/,   you would say…</vt:lpstr>
      <vt:lpstr>PowerPoint Presentation</vt:lpstr>
      <vt:lpstr>PowerPoint Presentation</vt:lpstr>
      <vt:lpstr>Results</vt:lpstr>
      <vt:lpstr>Results</vt:lpstr>
      <vt:lpstr>Results</vt:lpstr>
      <vt:lpstr>Phonemic awareness is…</vt:lpstr>
      <vt:lpstr>A phoneme is…</vt:lpstr>
      <vt:lpstr>   Effective phonemic awareness  instruction teaches   children to… </vt:lpstr>
      <vt:lpstr>PowerPoint Presentation</vt:lpstr>
      <vt:lpstr>  Beginning lessons   in phonemic   awareness involve… </vt:lpstr>
      <vt:lpstr>PowerPoint Presentation</vt:lpstr>
      <vt:lpstr>Results</vt:lpstr>
      <vt:lpstr>  Activities  in phonemic   awareness include… </vt:lpstr>
      <vt:lpstr>PowerPoint Presentation</vt:lpstr>
      <vt:lpstr>An example of explicit   phonemic awareness   instruction is…</vt:lpstr>
      <vt:lpstr>PowerPoint Presentation</vt:lpstr>
      <vt:lpstr>Results</vt:lpstr>
      <vt:lpstr>Results</vt:lpstr>
      <vt:lpstr>Which activity  links spelling with   phonemic awareness?</vt:lpstr>
      <vt:lpstr>PowerPoint Presentation</vt:lpstr>
      <vt:lpstr>Which task requires   more refined   phonemic awareness?</vt:lpstr>
      <vt:lpstr>PowerPoint Presentation</vt:lpstr>
      <vt:lpstr>Results</vt:lpstr>
      <vt:lpstr>Phonemic awareness   instruction…</vt:lpstr>
      <vt:lpstr>PowerPoint Presentation</vt:lpstr>
      <vt:lpstr>Can the words shoe, do, blew,   and you be used to   illustrate oral rhyming?</vt:lpstr>
      <vt:lpstr>PowerPoint Presentation</vt:lpstr>
      <vt:lpstr>Which of the following is an   example of words with   the same final sound?</vt:lpstr>
      <vt:lpstr>PowerPoint Presentation</vt:lpstr>
      <vt:lpstr>Results</vt:lpstr>
      <vt:lpstr>Which of the following is an example   of grouping words with a   common vowel sound?</vt:lpstr>
      <vt:lpstr>PowerPoint Presentation</vt:lpstr>
      <vt:lpstr>You are helping students break  a word into its separate  sounds.   How many sounds are in  the word bride?</vt:lpstr>
      <vt:lpstr>PowerPoint Presentation</vt:lpstr>
      <vt:lpstr>Which list shows a systematic   sequence in counting   sounds in words   from easy to complex?</vt:lpstr>
      <vt:lpstr>PowerPoint Presentation</vt:lpstr>
      <vt:lpstr>If you said the word faxed   without the sound /k/,   you would say…</vt:lpstr>
      <vt:lpstr>PowerPoint Presentation</vt:lpstr>
      <vt:lpstr>Results</vt:lpstr>
      <vt:lpstr>PowerPoint Presentation</vt:lpstr>
      <vt:lpstr>PowerPoint Presentation</vt:lpstr>
      <vt:lpstr>PowerPoint Presentation</vt:lpstr>
      <vt:lpstr>How did you do?  Share with a neighbor…  Any ah hahs?</vt:lpstr>
      <vt:lpstr>PowerPoint Presentation</vt:lpstr>
      <vt:lpstr>PowerPoint Presentation</vt:lpstr>
      <vt:lpstr>More specifics about phonological awareness and phonemic awareness…</vt:lpstr>
      <vt:lpstr>Why?</vt:lpstr>
      <vt:lpstr>PowerPoint Presentation</vt:lpstr>
      <vt:lpstr>PowerPoint Presentation</vt:lpstr>
      <vt:lpstr>PowerPoint Presentation</vt:lpstr>
      <vt:lpstr>Phonological and Phonemic Awareness</vt:lpstr>
      <vt:lpstr>Phonological and Phonemic Awareness</vt:lpstr>
      <vt:lpstr>PowerPoint Presentation</vt:lpstr>
      <vt:lpstr>How does phonological awareness develop?</vt:lpstr>
      <vt:lpstr>Phonological and Phonemic Awareness</vt:lpstr>
      <vt:lpstr>PowerPoint Presentation</vt:lpstr>
      <vt:lpstr>PowerPoint Presentation</vt:lpstr>
      <vt:lpstr>PowerPoint Presentation</vt:lpstr>
      <vt:lpstr>Continuum of Skills</vt:lpstr>
      <vt:lpstr>Phonemic Awareness Is…</vt:lpstr>
      <vt:lpstr>Phonemic Awareness</vt:lpstr>
      <vt:lpstr>Phonemic Awareness is…</vt:lpstr>
      <vt:lpstr>Phonemic Awareness</vt:lpstr>
      <vt:lpstr>Phonemic Awareness</vt:lpstr>
      <vt:lpstr>Phonemic Awareness</vt:lpstr>
      <vt:lpstr>Phonemic Awareness</vt:lpstr>
      <vt:lpstr>Phonemic Awareness</vt:lpstr>
      <vt:lpstr>Phonemic Awareness</vt:lpstr>
      <vt:lpstr>Letters and Sounds—the debate</vt:lpstr>
      <vt:lpstr>Letters and Sounds—the debate</vt:lpstr>
      <vt:lpstr>PowerPoint Presentation</vt:lpstr>
      <vt:lpstr>Why is phonemic awareness so critical?</vt:lpstr>
      <vt:lpstr>PowerPoint Presentation</vt:lpstr>
      <vt:lpstr>PowerPoint Presentation</vt:lpstr>
      <vt:lpstr>PowerPoint Presentation</vt:lpstr>
      <vt:lpstr>PowerPoint Presentation</vt:lpstr>
      <vt:lpstr>Phase Theory</vt:lpstr>
      <vt:lpstr>Phase Theory</vt:lpstr>
      <vt:lpstr>Pre-Alphabetic Phase</vt:lpstr>
      <vt:lpstr>Pre-Alphabetic Phase</vt:lpstr>
      <vt:lpstr>Pre-Alphabetic Phase</vt:lpstr>
      <vt:lpstr>Pre-Alphabetic Phase</vt:lpstr>
      <vt:lpstr>Partial Alphabetic Phase</vt:lpstr>
      <vt:lpstr>Partial Alphabetic Phase</vt:lpstr>
      <vt:lpstr>Partial Alphabetic Phase</vt:lpstr>
      <vt:lpstr>Partial Alphabetic Phase</vt:lpstr>
      <vt:lpstr>Full Alphabetic Phase</vt:lpstr>
      <vt:lpstr>Full Alphabetic Phase</vt:lpstr>
      <vt:lpstr>Consolidated Alphabetic Phase</vt:lpstr>
      <vt:lpstr>Consolidated Alphabetic Phase</vt:lpstr>
      <vt:lpstr>PowerPoint Presentation</vt:lpstr>
      <vt:lpstr>Activities—Word Counting</vt:lpstr>
      <vt:lpstr>Activities--Word, Syllable, and Phoneme Counting</vt:lpstr>
      <vt:lpstr>Phonemic Awareness Activities</vt:lpstr>
      <vt:lpstr>Activities—Counting Syllables</vt:lpstr>
      <vt:lpstr>Activities—Sound Segmentation</vt:lpstr>
      <vt:lpstr>Activities—Sound Synthesis</vt:lpstr>
      <vt:lpstr>Activities—Sound Synthesis</vt:lpstr>
      <vt:lpstr>Activities—Sound Synthesis</vt:lpstr>
      <vt:lpstr>Activities—Sound Deletion</vt:lpstr>
      <vt:lpstr>Phonemic Awareness Activities</vt:lpstr>
      <vt:lpstr>Phonemic Awareness Activities</vt:lpstr>
      <vt:lpstr>Activities—Letter/Sound Association</vt:lpstr>
      <vt:lpstr>Let’s Look at Some Activity Ideas…</vt:lpstr>
      <vt:lpstr>In Closing…</vt:lpstr>
      <vt:lpstr>Implications for Professional Practice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2016-06-27T17:52:17Z</dcterms:created>
  <dcterms:modified xsi:type="dcterms:W3CDTF">2016-08-03T03:59:05Z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