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01" r:id="rId1"/>
  </p:sldMasterIdLst>
  <p:notesMasterIdLst>
    <p:notesMasterId r:id="rId11"/>
  </p:notesMasterIdLst>
  <p:sldIdLst>
    <p:sldId id="267" r:id="rId2"/>
    <p:sldId id="260" r:id="rId3"/>
    <p:sldId id="266" r:id="rId4"/>
    <p:sldId id="259" r:id="rId5"/>
    <p:sldId id="265" r:id="rId6"/>
    <p:sldId id="269" r:id="rId7"/>
    <p:sldId id="261" r:id="rId8"/>
    <p:sldId id="262" r:id="rId9"/>
    <p:sldId id="270"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100" d="100"/>
          <a:sy n="100" d="100"/>
        </p:scale>
        <p:origin x="-1192" y="-12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8077598-ECF1-E545-8BFC-BC3DDDC32804}" type="datetimeFigureOut">
              <a:rPr lang="en-US" smtClean="0"/>
              <a:t>11/15/15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C5D46CE-5AB2-FB44-B533-9122DC9CDE91}" type="slidenum">
              <a:rPr lang="en-US" smtClean="0"/>
              <a:t>‹#›</a:t>
            </a:fld>
            <a:endParaRPr lang="en-US"/>
          </a:p>
        </p:txBody>
      </p:sp>
    </p:spTree>
    <p:extLst>
      <p:ext uri="{BB962C8B-B14F-4D97-AF65-F5344CB8AC3E}">
        <p14:creationId xmlns:p14="http://schemas.microsoft.com/office/powerpoint/2010/main" val="101677263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C9D5788-F869-514E-AB91-BAE8F9B1C9CB}" type="datetimeFigureOut">
              <a:rPr lang="en-US" smtClean="0"/>
              <a:t>11/15/15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9D5788-F869-514E-AB91-BAE8F9B1C9CB}" type="datetimeFigureOut">
              <a:rPr lang="en-US" smtClean="0"/>
              <a:t>11/15/15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8D77E3-192A-C448-B043-6968E7CAA17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9D5788-F869-514E-AB91-BAE8F9B1C9CB}" type="datetimeFigureOut">
              <a:rPr lang="en-US" smtClean="0"/>
              <a:t>11/15/15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8D77E3-192A-C448-B043-6968E7CAA17F}"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980B524-520B-DE45-AA9E-0C30B4DB9941}" type="slidenum">
              <a:rPr lang="en-US"/>
              <a:pPr>
                <a:defRPr/>
              </a:pPr>
              <a:t>‹#›</a:t>
            </a:fld>
            <a:endParaRPr lang="en-US"/>
          </a:p>
        </p:txBody>
      </p:sp>
    </p:spTree>
    <p:extLst>
      <p:ext uri="{BB962C8B-B14F-4D97-AF65-F5344CB8AC3E}">
        <p14:creationId xmlns:p14="http://schemas.microsoft.com/office/powerpoint/2010/main" val="19794794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C9D5788-F869-514E-AB91-BAE8F9B1C9CB}" type="datetimeFigureOut">
              <a:rPr lang="en-US" smtClean="0"/>
              <a:t>11/15/15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8D77E3-192A-C448-B043-6968E7CAA17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6C9D5788-F869-514E-AB91-BAE8F9B1C9CB}" type="datetimeFigureOut">
              <a:rPr lang="en-US" smtClean="0"/>
              <a:t>11/15/15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8D77E3-192A-C448-B043-6968E7CAA17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C9D5788-F869-514E-AB91-BAE8F9B1C9CB}" type="datetimeFigureOut">
              <a:rPr lang="en-US" smtClean="0"/>
              <a:t>11/15/15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8D77E3-192A-C448-B043-6968E7CAA17F}"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C9D5788-F869-514E-AB91-BAE8F9B1C9CB}" type="datetimeFigureOut">
              <a:rPr lang="en-US" smtClean="0"/>
              <a:t>11/15/15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C8D77E3-192A-C448-B043-6968E7CAA17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C9D5788-F869-514E-AB91-BAE8F9B1C9CB}" type="datetimeFigureOut">
              <a:rPr lang="en-US" smtClean="0"/>
              <a:t>11/15/15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C8D77E3-192A-C448-B043-6968E7CAA17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9D5788-F869-514E-AB91-BAE8F9B1C9CB}" type="datetimeFigureOut">
              <a:rPr lang="en-US" smtClean="0"/>
              <a:t>11/15/15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C8D77E3-192A-C448-B043-6968E7CAA17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6C9D5788-F869-514E-AB91-BAE8F9B1C9CB}" type="datetimeFigureOut">
              <a:rPr lang="en-US" smtClean="0"/>
              <a:t>11/15/15</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FA84A37A-AFC2-4A01-80A1-FC20F2C0D5B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Drag picture to placeholder or click icon to add</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9D5788-F869-514E-AB91-BAE8F9B1C9CB}" type="datetimeFigureOut">
              <a:rPr lang="en-US" smtClean="0"/>
              <a:t>11/15/15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8D77E3-192A-C448-B043-6968E7CAA17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6C9D5788-F869-514E-AB91-BAE8F9B1C9CB}" type="datetimeFigureOut">
              <a:rPr lang="en-US" smtClean="0"/>
              <a:t>11/15/15</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FC8D77E3-192A-C448-B043-6968E7CAA17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802" r:id="rId1"/>
    <p:sldLayoutId id="2147483803" r:id="rId2"/>
    <p:sldLayoutId id="2147483804" r:id="rId3"/>
    <p:sldLayoutId id="2147483805" r:id="rId4"/>
    <p:sldLayoutId id="2147483806" r:id="rId5"/>
    <p:sldLayoutId id="2147483807" r:id="rId6"/>
    <p:sldLayoutId id="2147483808" r:id="rId7"/>
    <p:sldLayoutId id="2147483809" r:id="rId8"/>
    <p:sldLayoutId id="2147483810" r:id="rId9"/>
    <p:sldLayoutId id="2147483811" r:id="rId10"/>
    <p:sldLayoutId id="2147483812" r:id="rId11"/>
    <p:sldLayoutId id="2147483813" r:id="rId12"/>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3.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image" Target="../media/image5.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2477" y="172831"/>
            <a:ext cx="6309773" cy="2417969"/>
          </a:xfrm>
        </p:spPr>
        <p:txBody>
          <a:bodyPr/>
          <a:lstStyle/>
          <a:p>
            <a:r>
              <a:rPr lang="en-US" b="1" dirty="0" smtClean="0"/>
              <a:t/>
            </a:r>
            <a:br>
              <a:rPr lang="en-US" b="1" dirty="0" smtClean="0"/>
            </a:br>
            <a:r>
              <a:rPr lang="en-US" b="1" dirty="0"/>
              <a:t/>
            </a:r>
            <a:br>
              <a:rPr lang="en-US" b="1" dirty="0"/>
            </a:br>
            <a:r>
              <a:rPr lang="en-US" b="1" dirty="0" smtClean="0"/>
              <a:t/>
            </a:r>
            <a:br>
              <a:rPr lang="en-US" b="1" dirty="0" smtClean="0"/>
            </a:br>
            <a:r>
              <a:rPr lang="en-US" sz="2800" b="1" dirty="0" smtClean="0">
                <a:latin typeface="+mn-lt"/>
              </a:rPr>
              <a:t>“</a:t>
            </a:r>
            <a:r>
              <a:rPr lang="en-US" sz="2800" dirty="0"/>
              <a:t>Seeing Beyond Our Own </a:t>
            </a:r>
            <a:r>
              <a:rPr lang="en-US" sz="2800" dirty="0" smtClean="0"/>
              <a:t>World</a:t>
            </a:r>
            <a:r>
              <a:rPr lang="en-US" sz="3000" b="1" dirty="0" smtClean="0">
                <a:latin typeface="+mn-lt"/>
                <a:cs typeface="Arial"/>
              </a:rPr>
              <a:t>: </a:t>
            </a:r>
            <a:r>
              <a:rPr lang="en-US" sz="3000" b="1" dirty="0" smtClean="0">
                <a:latin typeface="+mn-lt"/>
                <a:cs typeface="Arial"/>
              </a:rPr>
              <a:t/>
            </a:r>
            <a:br>
              <a:rPr lang="en-US" sz="3000" b="1" dirty="0" smtClean="0">
                <a:latin typeface="+mn-lt"/>
                <a:cs typeface="Arial"/>
              </a:rPr>
            </a:br>
            <a:r>
              <a:rPr lang="en-US" sz="3000" b="1" dirty="0" smtClean="0">
                <a:latin typeface="+mn-lt"/>
                <a:cs typeface="Arial"/>
              </a:rPr>
              <a:t/>
            </a:r>
            <a:br>
              <a:rPr lang="en-US" sz="3000" b="1" dirty="0" smtClean="0">
                <a:latin typeface="+mn-lt"/>
                <a:cs typeface="Arial"/>
              </a:rPr>
            </a:br>
            <a:r>
              <a:rPr lang="en-US" sz="2400" b="1" dirty="0" smtClean="0">
                <a:latin typeface="+mn-lt"/>
                <a:cs typeface="Arial"/>
              </a:rPr>
              <a:t>Using </a:t>
            </a:r>
            <a:r>
              <a:rPr lang="en-US" sz="2400" b="1" dirty="0">
                <a:latin typeface="+mn-lt"/>
                <a:cs typeface="Arial"/>
              </a:rPr>
              <a:t>Character </a:t>
            </a:r>
            <a:r>
              <a:rPr lang="en-US" sz="2400" b="1" dirty="0" smtClean="0">
                <a:latin typeface="+mn-lt"/>
                <a:cs typeface="Arial"/>
              </a:rPr>
              <a:t>Point</a:t>
            </a:r>
            <a:r>
              <a:rPr lang="en-US" sz="2400" b="1" dirty="0">
                <a:latin typeface="+mn-lt"/>
                <a:cs typeface="Arial"/>
              </a:rPr>
              <a:t>-of-View Activities </a:t>
            </a:r>
            <a:r>
              <a:rPr lang="en-US" sz="2400" b="1" dirty="0" smtClean="0">
                <a:latin typeface="+mn-lt"/>
                <a:cs typeface="Arial"/>
              </a:rPr>
              <a:t/>
            </a:r>
            <a:br>
              <a:rPr lang="en-US" sz="2400" b="1" dirty="0" smtClean="0">
                <a:latin typeface="+mn-lt"/>
                <a:cs typeface="Arial"/>
              </a:rPr>
            </a:br>
            <a:r>
              <a:rPr lang="en-US" sz="2400" b="1" dirty="0" smtClean="0">
                <a:latin typeface="+mn-lt"/>
                <a:cs typeface="Arial"/>
              </a:rPr>
              <a:t>to </a:t>
            </a:r>
            <a:r>
              <a:rPr lang="en-US" sz="2400" b="1" dirty="0">
                <a:latin typeface="+mn-lt"/>
                <a:cs typeface="Arial"/>
              </a:rPr>
              <a:t>Introduce Students </a:t>
            </a:r>
            <a:r>
              <a:rPr lang="en-US" sz="2400" b="1" dirty="0" smtClean="0">
                <a:latin typeface="+mn-lt"/>
                <a:cs typeface="Arial"/>
              </a:rPr>
              <a:t/>
            </a:r>
            <a:br>
              <a:rPr lang="en-US" sz="2400" b="1" dirty="0" smtClean="0">
                <a:latin typeface="+mn-lt"/>
                <a:cs typeface="Arial"/>
              </a:rPr>
            </a:br>
            <a:r>
              <a:rPr lang="en-US" sz="2400" b="1" dirty="0" smtClean="0">
                <a:latin typeface="+mn-lt"/>
                <a:cs typeface="Arial"/>
              </a:rPr>
              <a:t>to </a:t>
            </a:r>
            <a:r>
              <a:rPr lang="en-US" sz="2400" b="1" dirty="0">
                <a:latin typeface="+mn-lt"/>
                <a:cs typeface="Arial"/>
              </a:rPr>
              <a:t>Critical Theory</a:t>
            </a:r>
            <a:r>
              <a:rPr lang="en-US" sz="2800" b="1" dirty="0">
                <a:latin typeface="+mn-lt"/>
                <a:cs typeface="Arial"/>
              </a:rPr>
              <a:t>”</a:t>
            </a:r>
            <a:r>
              <a:rPr lang="en-US" sz="2800" dirty="0">
                <a:latin typeface="Arial"/>
                <a:cs typeface="Arial"/>
              </a:rPr>
              <a:t/>
            </a:r>
            <a:br>
              <a:rPr lang="en-US" sz="2800" dirty="0">
                <a:latin typeface="Arial"/>
                <a:cs typeface="Arial"/>
              </a:rPr>
            </a:br>
            <a:endParaRPr lang="en-US" sz="2800" dirty="0">
              <a:latin typeface="Arial"/>
              <a:cs typeface="Arial"/>
            </a:endParaRPr>
          </a:p>
        </p:txBody>
      </p:sp>
      <p:sp>
        <p:nvSpPr>
          <p:cNvPr id="3" name="Subtitle 2"/>
          <p:cNvSpPr>
            <a:spLocks noGrp="1"/>
          </p:cNvSpPr>
          <p:nvPr>
            <p:ph type="subTitle" idx="1"/>
          </p:nvPr>
        </p:nvSpPr>
        <p:spPr>
          <a:xfrm rot="19140000">
            <a:off x="1861145" y="2112844"/>
            <a:ext cx="6819995" cy="2422819"/>
          </a:xfrm>
        </p:spPr>
        <p:txBody>
          <a:bodyPr>
            <a:normAutofit/>
          </a:bodyPr>
          <a:lstStyle/>
          <a:p>
            <a:r>
              <a:rPr lang="en-US" sz="2400" b="1" dirty="0"/>
              <a:t>N</a:t>
            </a:r>
            <a:r>
              <a:rPr lang="en-US" sz="2400" b="1" dirty="0" smtClean="0"/>
              <a:t>CTE 2015 </a:t>
            </a:r>
            <a:endParaRPr lang="en-US" b="1" dirty="0"/>
          </a:p>
          <a:p>
            <a:endParaRPr lang="en-US" dirty="0"/>
          </a:p>
          <a:p>
            <a:r>
              <a:rPr lang="en-US" dirty="0" smtClean="0"/>
              <a:t>Kristin </a:t>
            </a:r>
            <a:r>
              <a:rPr lang="en-US" dirty="0" err="1" smtClean="0"/>
              <a:t>Sovis</a:t>
            </a:r>
            <a:r>
              <a:rPr lang="en-US" dirty="0" smtClean="0"/>
              <a:t> – Saginaw Valley State University</a:t>
            </a:r>
          </a:p>
          <a:p>
            <a:r>
              <a:rPr lang="en-US" dirty="0" smtClean="0"/>
              <a:t>Amanda Stearns-Pfeiffer – Oakland University</a:t>
            </a:r>
            <a:endParaRPr lang="en-US" dirty="0"/>
          </a:p>
        </p:txBody>
      </p:sp>
    </p:spTree>
    <p:extLst>
      <p:ext uri="{BB962C8B-B14F-4D97-AF65-F5344CB8AC3E}">
        <p14:creationId xmlns:p14="http://schemas.microsoft.com/office/powerpoint/2010/main" val="631236157"/>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ff90a39a90029b227a1988e81f486b5.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91414" y="444499"/>
            <a:ext cx="5294923" cy="6048375"/>
          </a:xfrm>
          <a:prstGeom prst="rect">
            <a:avLst/>
          </a:prstGeom>
        </p:spPr>
      </p:pic>
      <p:sp>
        <p:nvSpPr>
          <p:cNvPr id="3" name="Text Placeholder 2"/>
          <p:cNvSpPr>
            <a:spLocks noGrp="1"/>
          </p:cNvSpPr>
          <p:nvPr>
            <p:ph type="body" sz="half" idx="1"/>
          </p:nvPr>
        </p:nvSpPr>
        <p:spPr>
          <a:xfrm>
            <a:off x="444500" y="3714750"/>
            <a:ext cx="3146914" cy="1206500"/>
          </a:xfrm>
        </p:spPr>
        <p:txBody>
          <a:bodyPr>
            <a:normAutofit/>
          </a:bodyPr>
          <a:lstStyle/>
          <a:p>
            <a:r>
              <a:rPr lang="en-US" sz="2200" b="0" dirty="0">
                <a:latin typeface="Big Caslon"/>
                <a:cs typeface="Big Caslon"/>
              </a:rPr>
              <a:t>"</a:t>
            </a:r>
            <a:r>
              <a:rPr lang="en-US" sz="2200" b="0" dirty="0" smtClean="0">
                <a:latin typeface="Big Caslon"/>
                <a:cs typeface="Big Caslon"/>
              </a:rPr>
              <a:t>Miriam’s Reflection </a:t>
            </a:r>
          </a:p>
          <a:p>
            <a:r>
              <a:rPr lang="en-US" sz="2200" b="0" dirty="0" smtClean="0">
                <a:latin typeface="Big Caslon"/>
                <a:cs typeface="Big Caslon"/>
              </a:rPr>
              <a:t>(</a:t>
            </a:r>
            <a:r>
              <a:rPr lang="en-US" sz="2200" b="0" dirty="0">
                <a:latin typeface="Big Caslon"/>
                <a:cs typeface="Big Caslon"/>
              </a:rPr>
              <a:t>The New </a:t>
            </a:r>
            <a:r>
              <a:rPr lang="en-US" sz="2200" b="0" dirty="0" smtClean="0">
                <a:latin typeface="Big Caslon"/>
                <a:cs typeface="Big Caslon"/>
              </a:rPr>
              <a:t>Gilded Age</a:t>
            </a:r>
            <a:r>
              <a:rPr lang="en-US" sz="2200" b="0" dirty="0">
                <a:latin typeface="Big Caslon"/>
                <a:cs typeface="Big Caslon"/>
              </a:rPr>
              <a:t>)"</a:t>
            </a:r>
          </a:p>
        </p:txBody>
      </p:sp>
    </p:spTree>
    <p:extLst>
      <p:ext uri="{BB962C8B-B14F-4D97-AF65-F5344CB8AC3E}">
        <p14:creationId xmlns:p14="http://schemas.microsoft.com/office/powerpoint/2010/main" val="1813519957"/>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Critical Theory, Literary Criticism? </a:t>
            </a:r>
            <a:endParaRPr lang="en-US" dirty="0"/>
          </a:p>
        </p:txBody>
      </p:sp>
      <p:sp>
        <p:nvSpPr>
          <p:cNvPr id="3" name="Content Placeholder 2"/>
          <p:cNvSpPr>
            <a:spLocks noGrp="1"/>
          </p:cNvSpPr>
          <p:nvPr>
            <p:ph idx="1"/>
          </p:nvPr>
        </p:nvSpPr>
        <p:spPr>
          <a:xfrm>
            <a:off x="822960" y="1100628"/>
            <a:ext cx="7520940" cy="5439871"/>
          </a:xfrm>
        </p:spPr>
        <p:txBody>
          <a:bodyPr>
            <a:normAutofit fontScale="92500" lnSpcReduction="10000"/>
          </a:bodyPr>
          <a:lstStyle/>
          <a:p>
            <a:r>
              <a:rPr lang="en-US" sz="1800" dirty="0" smtClean="0"/>
              <a:t>Critical Theory: theories about the ways we see the world. Tries to explain the values and assumptions that underlie the ways we see the world (and therefore the ways we read and interpret literature). </a:t>
            </a:r>
          </a:p>
          <a:p>
            <a:endParaRPr lang="en-US" sz="1800" dirty="0" smtClean="0"/>
          </a:p>
          <a:p>
            <a:r>
              <a:rPr lang="en-US" sz="1800" dirty="0"/>
              <a:t>“Critical theory can help us learn to see ourselves and our world in valuable new ways, ways that can influence how we educate our children, both as parents and teachers; how we view television, from the nightly news to situational comedies; how we behave as voters and consumers; how we react to others with whom we do not agree on social, religious, and political issues; and how we recognize and deal with our own motives, fears, and desires” (p. 2). </a:t>
            </a:r>
          </a:p>
          <a:p>
            <a:endParaRPr lang="en-US" sz="1800" dirty="0" smtClean="0"/>
          </a:p>
          <a:p>
            <a:r>
              <a:rPr lang="en-US" sz="1800" dirty="0" smtClean="0"/>
              <a:t>			</a:t>
            </a:r>
            <a:endParaRPr lang="en-US" sz="1800" dirty="0"/>
          </a:p>
          <a:p>
            <a:pPr algn="ctr"/>
            <a:endParaRPr lang="en-US" sz="1800" dirty="0" smtClean="0"/>
          </a:p>
          <a:p>
            <a:endParaRPr lang="en-US" sz="1800" dirty="0"/>
          </a:p>
          <a:p>
            <a:endParaRPr lang="en-US" sz="1800" dirty="0" smtClean="0"/>
          </a:p>
          <a:p>
            <a:r>
              <a:rPr lang="en-US" sz="1800" dirty="0"/>
              <a:t>“Think of each theory as a new pair of eyeglasses through which certain elements of our world are brought into focus while others, of course fade into the background” (p. 3). </a:t>
            </a:r>
            <a:endParaRPr lang="en-US" sz="1800" dirty="0" smtClean="0"/>
          </a:p>
          <a:p>
            <a:endParaRPr lang="en-US" sz="1800" dirty="0"/>
          </a:p>
          <a:p>
            <a:endParaRPr lang="en-US" sz="1800" dirty="0"/>
          </a:p>
        </p:txBody>
      </p:sp>
      <p:pic>
        <p:nvPicPr>
          <p:cNvPr id="5" name="Picture 4" descr="MD00208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76497" y="3823181"/>
            <a:ext cx="2306753" cy="1200683"/>
          </a:xfrm>
          <a:prstGeom prst="rect">
            <a:avLst/>
          </a:prstGeom>
        </p:spPr>
      </p:pic>
    </p:spTree>
    <p:extLst>
      <p:ext uri="{BB962C8B-B14F-4D97-AF65-F5344CB8AC3E}">
        <p14:creationId xmlns:p14="http://schemas.microsoft.com/office/powerpoint/2010/main" val="402162699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a:xfrm>
            <a:off x="685800" y="254007"/>
            <a:ext cx="7772400" cy="1143000"/>
          </a:xfrm>
        </p:spPr>
        <p:txBody>
          <a:bodyPr/>
          <a:lstStyle/>
          <a:p>
            <a:pPr eaLnBrk="1" hangingPunct="1">
              <a:defRPr/>
            </a:pPr>
            <a:r>
              <a:rPr lang="en-US" dirty="0" smtClean="0"/>
              <a:t>Upon Seeing an Orange…</a:t>
            </a:r>
          </a:p>
        </p:txBody>
      </p:sp>
      <p:sp>
        <p:nvSpPr>
          <p:cNvPr id="1027" name="Rectangle 3"/>
          <p:cNvSpPr>
            <a:spLocks noGrp="1" noChangeArrowheads="1"/>
          </p:cNvSpPr>
          <p:nvPr>
            <p:ph type="body" sz="half" idx="1"/>
          </p:nvPr>
        </p:nvSpPr>
        <p:spPr>
          <a:xfrm>
            <a:off x="203201" y="1405478"/>
            <a:ext cx="4588932" cy="2245772"/>
          </a:xfrm>
        </p:spPr>
        <p:txBody>
          <a:bodyPr>
            <a:normAutofit fontScale="92500"/>
          </a:bodyPr>
          <a:lstStyle/>
          <a:p>
            <a:pPr>
              <a:defRPr/>
            </a:pPr>
            <a:r>
              <a:rPr lang="en-US" sz="2800" dirty="0"/>
              <a:t>Reader </a:t>
            </a:r>
            <a:r>
              <a:rPr lang="en-US" sz="2800" dirty="0" smtClean="0"/>
              <a:t>Response Criticism</a:t>
            </a:r>
            <a:endParaRPr lang="en-US" sz="2800" dirty="0"/>
          </a:p>
          <a:p>
            <a:pPr eaLnBrk="1" hangingPunct="1">
              <a:defRPr/>
            </a:pPr>
            <a:r>
              <a:rPr lang="en-US" sz="2800" dirty="0" smtClean="0"/>
              <a:t>Marxist/Social Power Criticism</a:t>
            </a:r>
          </a:p>
          <a:p>
            <a:pPr eaLnBrk="1" hangingPunct="1">
              <a:defRPr/>
            </a:pPr>
            <a:r>
              <a:rPr lang="en-US" sz="2800" dirty="0" smtClean="0"/>
              <a:t>Feminist/Gender Criticism</a:t>
            </a:r>
          </a:p>
          <a:p>
            <a:pPr eaLnBrk="1" hangingPunct="1">
              <a:defRPr/>
            </a:pPr>
            <a:r>
              <a:rPr lang="en-US" sz="2800" dirty="0" smtClean="0"/>
              <a:t>Psychoanalytic Criticism</a:t>
            </a:r>
          </a:p>
          <a:p>
            <a:pPr eaLnBrk="1" hangingPunct="1">
              <a:defRPr/>
            </a:pPr>
            <a:endParaRPr lang="en-US" sz="2800" dirty="0" smtClean="0"/>
          </a:p>
        </p:txBody>
      </p:sp>
      <p:pic>
        <p:nvPicPr>
          <p:cNvPr id="1029" name="Picture 5" descr="images"/>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l="60" r="60"/>
          <a:stretch>
            <a:fillRect/>
          </a:stretch>
        </p:blipFill>
        <p:spPr>
          <a:xfrm>
            <a:off x="4648200" y="1320813"/>
            <a:ext cx="3810000" cy="4114800"/>
          </a:xfrm>
        </p:spPr>
      </p:pic>
    </p:spTree>
    <p:extLst>
      <p:ext uri="{BB962C8B-B14F-4D97-AF65-F5344CB8AC3E}">
        <p14:creationId xmlns:p14="http://schemas.microsoft.com/office/powerpoint/2010/main" val="74363345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Upon Seeing an orange... </a:t>
            </a:r>
            <a:endParaRPr lang="en-US" dirty="0"/>
          </a:p>
        </p:txBody>
      </p:sp>
      <p:sp>
        <p:nvSpPr>
          <p:cNvPr id="3" name="Content Placeholder 2"/>
          <p:cNvSpPr>
            <a:spLocks noGrp="1"/>
          </p:cNvSpPr>
          <p:nvPr>
            <p:ph idx="1"/>
          </p:nvPr>
        </p:nvSpPr>
        <p:spPr>
          <a:xfrm>
            <a:off x="698500" y="946149"/>
            <a:ext cx="7645400" cy="5387975"/>
          </a:xfrm>
        </p:spPr>
        <p:txBody>
          <a:bodyPr>
            <a:noAutofit/>
          </a:bodyPr>
          <a:lstStyle/>
          <a:p>
            <a:endParaRPr lang="en-US" sz="2400" dirty="0" smtClean="0">
              <a:latin typeface="Baskerville"/>
              <a:cs typeface="Baskerville"/>
            </a:endParaRPr>
          </a:p>
          <a:p>
            <a:r>
              <a:rPr lang="en-US" sz="2400" dirty="0" smtClean="0">
                <a:latin typeface="Baskerville"/>
                <a:cs typeface="Baskerville"/>
              </a:rPr>
              <a:t>*</a:t>
            </a:r>
            <a:r>
              <a:rPr lang="en-US" sz="2400" dirty="0">
                <a:latin typeface="Baskerville"/>
                <a:cs typeface="Baskerville"/>
              </a:rPr>
              <a:t>Reader-Response asks… ‘What does the orange taste like?</a:t>
            </a:r>
            <a:r>
              <a:rPr lang="en-US" sz="2400" dirty="0" smtClean="0">
                <a:latin typeface="Baskerville"/>
                <a:cs typeface="Baskerville"/>
              </a:rPr>
              <a:t>’</a:t>
            </a:r>
            <a:endParaRPr lang="en-US" sz="2400" dirty="0">
              <a:latin typeface="Baskerville"/>
              <a:cs typeface="Baskerville"/>
            </a:endParaRPr>
          </a:p>
          <a:p>
            <a:r>
              <a:rPr lang="en-US" sz="2400" dirty="0" smtClean="0">
                <a:latin typeface="Baskerville"/>
                <a:cs typeface="Baskerville"/>
              </a:rPr>
              <a:t>*Feminist </a:t>
            </a:r>
            <a:r>
              <a:rPr lang="en-US" sz="2400" dirty="0">
                <a:latin typeface="Baskerville"/>
                <a:cs typeface="Baskerville"/>
              </a:rPr>
              <a:t>theory asks… ‘What possibilities are available to a woman who eats this orange?</a:t>
            </a:r>
            <a:r>
              <a:rPr lang="en-US" sz="2400" dirty="0" smtClean="0">
                <a:latin typeface="Baskerville"/>
                <a:cs typeface="Baskerville"/>
              </a:rPr>
              <a:t>’ Focuses on the oppressive powers </a:t>
            </a:r>
            <a:r>
              <a:rPr lang="en-US" sz="2400" dirty="0">
                <a:latin typeface="Baskerville"/>
                <a:cs typeface="Baskerville"/>
              </a:rPr>
              <a:t>(both economic and </a:t>
            </a:r>
            <a:r>
              <a:rPr lang="en-US" sz="2400" dirty="0" smtClean="0">
                <a:latin typeface="Baskerville"/>
                <a:cs typeface="Baskerville"/>
              </a:rPr>
              <a:t>social) against women.</a:t>
            </a:r>
            <a:endParaRPr lang="en-US" sz="2400" dirty="0">
              <a:latin typeface="Baskerville"/>
              <a:cs typeface="Baskerville"/>
            </a:endParaRPr>
          </a:p>
          <a:p>
            <a:r>
              <a:rPr lang="en-US" sz="2400" dirty="0" smtClean="0">
                <a:latin typeface="Baskerville"/>
                <a:cs typeface="Baskerville"/>
              </a:rPr>
              <a:t>*Marxist/Social Power theory </a:t>
            </a:r>
            <a:r>
              <a:rPr lang="en-US" sz="2400" dirty="0">
                <a:latin typeface="Baskerville"/>
                <a:cs typeface="Baskerville"/>
              </a:rPr>
              <a:t>asks… ‘Who owns the orange?</a:t>
            </a:r>
            <a:r>
              <a:rPr lang="en-US" sz="2400" dirty="0" smtClean="0">
                <a:latin typeface="Baskerville"/>
                <a:cs typeface="Baskerville"/>
              </a:rPr>
              <a:t>’ Focuses on socioeconomic considerations; who has the monetary power in the situation? </a:t>
            </a:r>
            <a:endParaRPr lang="en-US" sz="2400" dirty="0">
              <a:latin typeface="Baskerville"/>
              <a:cs typeface="Baskerville"/>
            </a:endParaRPr>
          </a:p>
          <a:p>
            <a:r>
              <a:rPr lang="en-US" sz="2400" dirty="0" smtClean="0">
                <a:latin typeface="Baskerville"/>
                <a:cs typeface="Baskerville"/>
              </a:rPr>
              <a:t>*Psychoanalysis (Psychological Criticism) asks</a:t>
            </a:r>
            <a:r>
              <a:rPr lang="en-US" sz="2400" dirty="0">
                <a:latin typeface="Baskerville"/>
                <a:cs typeface="Baskerville"/>
              </a:rPr>
              <a:t>… ‘What does the orange remind us of?</a:t>
            </a:r>
            <a:r>
              <a:rPr lang="en-US" sz="2400" dirty="0" smtClean="0">
                <a:latin typeface="Baskerville"/>
                <a:cs typeface="Baskerville"/>
              </a:rPr>
              <a:t>’</a:t>
            </a:r>
            <a:endParaRPr lang="en-US" sz="2400" dirty="0">
              <a:latin typeface="Baskerville"/>
              <a:cs typeface="Baskerville"/>
            </a:endParaRPr>
          </a:p>
        </p:txBody>
      </p:sp>
    </p:spTree>
    <p:extLst>
      <p:ext uri="{BB962C8B-B14F-4D97-AF65-F5344CB8AC3E}">
        <p14:creationId xmlns:p14="http://schemas.microsoft.com/office/powerpoint/2010/main" val="1725426172"/>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“Two Graveyards” </a:t>
            </a:r>
            <a:r>
              <a:rPr lang="en-US" sz="1400" dirty="0" smtClean="0"/>
              <a:t>by </a:t>
            </a:r>
            <a:r>
              <a:rPr lang="en-US" sz="1400" dirty="0" err="1" smtClean="0"/>
              <a:t>susan</a:t>
            </a:r>
            <a:r>
              <a:rPr lang="en-US" sz="1400" dirty="0" smtClean="0"/>
              <a:t> </a:t>
            </a:r>
            <a:r>
              <a:rPr lang="en-US" sz="1400" dirty="0" err="1" smtClean="0"/>
              <a:t>Tepper</a:t>
            </a:r>
            <a:endParaRPr lang="en-US" sz="1400" dirty="0"/>
          </a:p>
        </p:txBody>
      </p:sp>
      <p:sp>
        <p:nvSpPr>
          <p:cNvPr id="3" name="Subtitle 2"/>
          <p:cNvSpPr>
            <a:spLocks noGrp="1"/>
          </p:cNvSpPr>
          <p:nvPr>
            <p:ph idx="1"/>
          </p:nvPr>
        </p:nvSpPr>
        <p:spPr>
          <a:xfrm>
            <a:off x="555625" y="1100628"/>
            <a:ext cx="7969250" cy="3963497"/>
          </a:xfrm>
        </p:spPr>
        <p:txBody>
          <a:bodyPr>
            <a:noAutofit/>
          </a:bodyPr>
          <a:lstStyle/>
          <a:p>
            <a:r>
              <a:rPr lang="en-US" sz="1800" b="0" dirty="0"/>
              <a:t>The two small graveyards lay side by side like the bodies they covered. One had fancier tombstones engraved upon that told names and dates, a floral motif, or perhaps a Grecian style urn in bas relief on its façade. Some had sweet poetic verse about the dead person. The other graveyard was the slave graveyard with its decrepit unmarked slabs, many about to fall over or already down in the unkempt grass. We went to the graveyards each time we visited the island. This place of the dead— it called to us. It took an hour to get there by public bus. The first time we went was shortly after my dad died and both our families were decomposing. We rode the bus in silence aware of each other in a way that was different. Already, too soon, we knew time was thin. That first visit I found a tombstone with my birth date, and the person had my first name. She died from yellow fever. I thought about dying from fever in a hot tropical place without air conditioning, and what that would be like. Then my husband wanted to go get ice cream cones. So we left.</a:t>
            </a:r>
          </a:p>
        </p:txBody>
      </p:sp>
    </p:spTree>
    <p:extLst>
      <p:ext uri="{BB962C8B-B14F-4D97-AF65-F5344CB8AC3E}">
        <p14:creationId xmlns:p14="http://schemas.microsoft.com/office/powerpoint/2010/main" val="3677560872"/>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2"/>
          <p:cNvSpPr>
            <a:spLocks noGrp="1" noChangeArrowheads="1"/>
          </p:cNvSpPr>
          <p:nvPr>
            <p:ph type="ctrTitle"/>
          </p:nvPr>
        </p:nvSpPr>
        <p:spPr>
          <a:xfrm>
            <a:off x="353703" y="857250"/>
            <a:ext cx="7799697" cy="1492250"/>
          </a:xfrm>
        </p:spPr>
        <p:txBody>
          <a:bodyPr/>
          <a:lstStyle/>
          <a:p>
            <a:pPr eaLnBrk="1" hangingPunct="1"/>
            <a:r>
              <a:rPr lang="en-US" dirty="0" smtClean="0">
                <a:latin typeface="Arial" charset="0"/>
                <a:ea typeface="ＭＳ Ｐゴシック" charset="0"/>
                <a:cs typeface="ＭＳ Ｐゴシック" charset="0"/>
              </a:rPr>
              <a:t>	     “Two Graveyards”</a:t>
            </a:r>
            <a:br>
              <a:rPr lang="en-US" dirty="0" smtClean="0">
                <a:latin typeface="Arial" charset="0"/>
                <a:ea typeface="ＭＳ Ｐゴシック" charset="0"/>
                <a:cs typeface="ＭＳ Ｐゴシック" charset="0"/>
              </a:rPr>
            </a:br>
            <a:r>
              <a:rPr lang="en-US" dirty="0" smtClean="0">
                <a:latin typeface="Arial" charset="0"/>
                <a:ea typeface="ＭＳ Ｐゴシック" charset="0"/>
                <a:cs typeface="ＭＳ Ｐゴシック" charset="0"/>
              </a:rPr>
              <a:t/>
            </a:r>
            <a:br>
              <a:rPr lang="en-US" dirty="0" smtClean="0">
                <a:latin typeface="Arial" charset="0"/>
                <a:ea typeface="ＭＳ Ｐゴシック" charset="0"/>
                <a:cs typeface="ＭＳ Ｐゴシック" charset="0"/>
              </a:rPr>
            </a:br>
            <a:r>
              <a:rPr lang="en-US" sz="2000" dirty="0" smtClean="0">
                <a:latin typeface="Arial" charset="0"/>
                <a:ea typeface="ＭＳ Ｐゴシック" charset="0"/>
                <a:cs typeface="ＭＳ Ｐゴシック" charset="0"/>
              </a:rPr>
              <a:t>Today’s First </a:t>
            </a:r>
            <a:r>
              <a:rPr lang="en-US" sz="2000" dirty="0">
                <a:latin typeface="Arial" charset="0"/>
                <a:ea typeface="ＭＳ Ｐゴシック" charset="0"/>
                <a:cs typeface="ＭＳ Ｐゴシック" charset="0"/>
              </a:rPr>
              <a:t>goal:</a:t>
            </a:r>
          </a:p>
        </p:txBody>
      </p:sp>
      <p:sp>
        <p:nvSpPr>
          <p:cNvPr id="11266" name="Rectangle 3"/>
          <p:cNvSpPr>
            <a:spLocks noGrp="1" noChangeArrowheads="1"/>
          </p:cNvSpPr>
          <p:nvPr>
            <p:ph type="subTitle" idx="1"/>
          </p:nvPr>
        </p:nvSpPr>
        <p:spPr>
          <a:xfrm>
            <a:off x="353703" y="2349500"/>
            <a:ext cx="8585312" cy="3825874"/>
          </a:xfrm>
        </p:spPr>
        <p:txBody>
          <a:bodyPr>
            <a:normAutofit lnSpcReduction="10000"/>
          </a:bodyPr>
          <a:lstStyle/>
          <a:p>
            <a:pPr marL="609600" indent="-609600" algn="l" eaLnBrk="1" hangingPunct="1"/>
            <a:r>
              <a:rPr lang="en-US" sz="1600" dirty="0" smtClean="0">
                <a:latin typeface="Arial" charset="0"/>
                <a:ea typeface="ＭＳ Ｐゴシック" charset="0"/>
                <a:cs typeface="ＭＳ Ｐゴシック" charset="0"/>
              </a:rPr>
              <a:t>Recognize </a:t>
            </a:r>
            <a:r>
              <a:rPr lang="en-US" sz="1600" dirty="0">
                <a:latin typeface="Arial" charset="0"/>
                <a:ea typeface="ＭＳ Ｐゴシック" charset="0"/>
                <a:cs typeface="ＭＳ Ｐゴシック" charset="0"/>
              </a:rPr>
              <a:t>multiple perspectives in </a:t>
            </a:r>
            <a:r>
              <a:rPr lang="en-US" sz="1600" dirty="0" smtClean="0">
                <a:latin typeface="Arial" charset="0"/>
                <a:ea typeface="ＭＳ Ｐゴシック" charset="0"/>
                <a:cs typeface="ＭＳ Ｐゴシック" charset="0"/>
              </a:rPr>
              <a:t>this story. (i.e. read this story through different eyeglasses...) </a:t>
            </a:r>
            <a:endParaRPr lang="en-US" sz="1600" dirty="0">
              <a:latin typeface="Arial" charset="0"/>
              <a:ea typeface="ＭＳ Ｐゴシック" charset="0"/>
              <a:cs typeface="ＭＳ Ｐゴシック" charset="0"/>
            </a:endParaRPr>
          </a:p>
          <a:p>
            <a:pPr marL="609600" indent="-609600" algn="l" eaLnBrk="1" hangingPunct="1"/>
            <a:endParaRPr lang="en-US" sz="2400" dirty="0" smtClean="0">
              <a:latin typeface="Arial" charset="0"/>
              <a:ea typeface="ＭＳ Ｐゴシック" charset="0"/>
              <a:cs typeface="ＭＳ Ｐゴシック" charset="0"/>
            </a:endParaRPr>
          </a:p>
          <a:p>
            <a:pPr marL="609600" indent="-609600" algn="l" eaLnBrk="1" hangingPunct="1"/>
            <a:r>
              <a:rPr lang="en-US" sz="2400" dirty="0" smtClean="0">
                <a:latin typeface="Arial" charset="0"/>
                <a:ea typeface="ＭＳ Ｐゴシック" charset="0"/>
                <a:cs typeface="ＭＳ Ｐゴシック" charset="0"/>
              </a:rPr>
              <a:t>Directions</a:t>
            </a:r>
            <a:r>
              <a:rPr lang="en-US" sz="2400" dirty="0">
                <a:latin typeface="Arial" charset="0"/>
                <a:ea typeface="ＭＳ Ｐゴシック" charset="0"/>
                <a:cs typeface="ＭＳ Ｐゴシック" charset="0"/>
              </a:rPr>
              <a:t>: </a:t>
            </a:r>
          </a:p>
          <a:p>
            <a:r>
              <a:rPr lang="en-US" sz="2400" dirty="0" smtClean="0">
                <a:latin typeface="Arial" charset="0"/>
                <a:ea typeface="ＭＳ Ｐゴシック" charset="0"/>
                <a:cs typeface="ＭＳ Ｐゴシック" charset="0"/>
              </a:rPr>
              <a:t>With a partner, choose one of the lenses </a:t>
            </a:r>
            <a:r>
              <a:rPr lang="en-US" sz="2400" i="1" dirty="0" smtClean="0">
                <a:ea typeface="ＭＳ Ｐゴシック" charset="0"/>
                <a:cs typeface="ＭＳ Ｐゴシック" charset="0"/>
              </a:rPr>
              <a:t>(Marxism/Social power, feminism/Gender Theory, or psychoanalysis/psychological criticism)</a:t>
            </a:r>
            <a:r>
              <a:rPr lang="en-US" sz="2400" i="1" dirty="0" smtClean="0">
                <a:latin typeface="Arial" charset="0"/>
                <a:ea typeface="ＭＳ Ｐゴシック" charset="0"/>
                <a:cs typeface="ＭＳ Ｐゴシック" charset="0"/>
              </a:rPr>
              <a:t> </a:t>
            </a:r>
            <a:r>
              <a:rPr lang="en-US" sz="2400" dirty="0" smtClean="0">
                <a:latin typeface="Arial" charset="0"/>
                <a:ea typeface="ＭＳ Ｐゴシック" charset="0"/>
                <a:cs typeface="ＭＳ Ｐゴシック" charset="0"/>
              </a:rPr>
              <a:t>and write two questions/responses based upon that lens. </a:t>
            </a:r>
            <a:endParaRPr lang="en-US" sz="2400" dirty="0">
              <a:latin typeface="Arial" charset="0"/>
              <a:ea typeface="ＭＳ Ｐゴシック" charset="0"/>
              <a:cs typeface="ＭＳ Ｐゴシック" charset="0"/>
            </a:endParaRPr>
          </a:p>
        </p:txBody>
      </p:sp>
    </p:spTree>
    <p:extLst>
      <p:ext uri="{BB962C8B-B14F-4D97-AF65-F5344CB8AC3E}">
        <p14:creationId xmlns:p14="http://schemas.microsoft.com/office/powerpoint/2010/main" val="76748262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p:txBody>
          <a:bodyPr/>
          <a:lstStyle/>
          <a:p>
            <a:pPr eaLnBrk="1" hangingPunct="1"/>
            <a:r>
              <a:rPr lang="en-US" sz="2000" dirty="0" smtClean="0">
                <a:latin typeface="Arial" charset="0"/>
                <a:ea typeface="ＭＳ Ｐゴシック" charset="0"/>
                <a:cs typeface="ＭＳ Ｐゴシック" charset="0"/>
              </a:rPr>
              <a:t>Today’s Second </a:t>
            </a:r>
            <a:r>
              <a:rPr lang="en-US" sz="2000" dirty="0">
                <a:latin typeface="Arial" charset="0"/>
                <a:ea typeface="ＭＳ Ｐゴシック" charset="0"/>
                <a:cs typeface="ＭＳ Ｐゴシック" charset="0"/>
              </a:rPr>
              <a:t>Goal:</a:t>
            </a:r>
          </a:p>
        </p:txBody>
      </p:sp>
      <p:sp>
        <p:nvSpPr>
          <p:cNvPr id="12292" name="Rectangle 3"/>
          <p:cNvSpPr>
            <a:spLocks noGrp="1" noChangeArrowheads="1"/>
          </p:cNvSpPr>
          <p:nvPr>
            <p:ph idx="1"/>
          </p:nvPr>
        </p:nvSpPr>
        <p:spPr>
          <a:xfrm>
            <a:off x="241161" y="1100667"/>
            <a:ext cx="5965964" cy="5455708"/>
          </a:xfrm>
        </p:spPr>
        <p:txBody>
          <a:bodyPr>
            <a:normAutofit/>
          </a:bodyPr>
          <a:lstStyle/>
          <a:p>
            <a:pPr marL="609600" indent="-609600" eaLnBrk="1" hangingPunct="1">
              <a:lnSpc>
                <a:spcPct val="90000"/>
              </a:lnSpc>
              <a:buFontTx/>
              <a:buNone/>
            </a:pPr>
            <a:r>
              <a:rPr lang="en-US" sz="2400" dirty="0" smtClean="0">
                <a:latin typeface="Arial" charset="0"/>
                <a:ea typeface="ＭＳ Ｐゴシック" charset="0"/>
                <a:cs typeface="ＭＳ Ｐゴシック" charset="0"/>
              </a:rPr>
              <a:t>Reconsider your previous reader-response to “Miriam’s Reflection (The New Gilded Age).” </a:t>
            </a:r>
            <a:endParaRPr lang="en-US" sz="2400" dirty="0">
              <a:latin typeface="Arial" charset="0"/>
              <a:ea typeface="ＭＳ Ｐゴシック" charset="0"/>
              <a:cs typeface="ＭＳ Ｐゴシック" charset="0"/>
            </a:endParaRPr>
          </a:p>
          <a:p>
            <a:pPr marL="609600" indent="-609600" eaLnBrk="1" hangingPunct="1">
              <a:lnSpc>
                <a:spcPct val="90000"/>
              </a:lnSpc>
              <a:buFontTx/>
              <a:buNone/>
            </a:pPr>
            <a:endParaRPr lang="en-US" sz="2400" dirty="0" smtClean="0">
              <a:latin typeface="Arial" charset="0"/>
              <a:ea typeface="ＭＳ Ｐゴシック" charset="0"/>
              <a:cs typeface="ＭＳ Ｐゴシック" charset="0"/>
            </a:endParaRPr>
          </a:p>
          <a:p>
            <a:pPr marL="609600" indent="-609600" eaLnBrk="1" hangingPunct="1">
              <a:lnSpc>
                <a:spcPct val="90000"/>
              </a:lnSpc>
              <a:buFontTx/>
              <a:buNone/>
            </a:pPr>
            <a:r>
              <a:rPr lang="en-US" sz="2400" dirty="0" smtClean="0">
                <a:latin typeface="Arial" charset="0"/>
                <a:ea typeface="ＭＳ Ｐゴシック" charset="0"/>
                <a:cs typeface="ＭＳ Ｐゴシック" charset="0"/>
              </a:rPr>
              <a:t>Directions</a:t>
            </a:r>
            <a:r>
              <a:rPr lang="en-US" sz="2400" dirty="0">
                <a:latin typeface="Arial" charset="0"/>
                <a:ea typeface="ＭＳ Ｐゴシック" charset="0"/>
                <a:cs typeface="ＭＳ Ｐゴシック" charset="0"/>
              </a:rPr>
              <a:t>:</a:t>
            </a:r>
          </a:p>
          <a:p>
            <a:pPr>
              <a:buFont typeface="Arial"/>
              <a:buChar char="•"/>
            </a:pPr>
            <a:r>
              <a:rPr lang="en-US" sz="2400" b="0" dirty="0" smtClean="0">
                <a:latin typeface="+mj-lt"/>
                <a:ea typeface="ＭＳ Ｐゴシック" charset="0"/>
                <a:cs typeface="ＭＳ Ｐゴシック" charset="0"/>
              </a:rPr>
              <a:t>Looking back at the painting, write </a:t>
            </a:r>
            <a:r>
              <a:rPr lang="en-US" sz="2400" b="0" dirty="0">
                <a:latin typeface="+mj-lt"/>
                <a:ea typeface="ＭＳ Ｐゴシック" charset="0"/>
                <a:cs typeface="ＭＳ Ｐゴシック" charset="0"/>
              </a:rPr>
              <a:t>two questions/</a:t>
            </a:r>
            <a:r>
              <a:rPr lang="en-US" sz="2400" b="0" dirty="0" smtClean="0">
                <a:latin typeface="+mj-lt"/>
                <a:ea typeface="ＭＳ Ｐゴシック" charset="0"/>
                <a:cs typeface="ＭＳ Ｐゴシック" charset="0"/>
              </a:rPr>
              <a:t>responses through your chosen lens (either Marxism/Social Power, Feminism/Gender Theory, or Psychoanalysis/Psychological Criticism). </a:t>
            </a:r>
          </a:p>
          <a:p>
            <a:pPr>
              <a:buFont typeface="Arial"/>
              <a:buChar char="•"/>
            </a:pPr>
            <a:r>
              <a:rPr lang="en-US" sz="2400" b="0" dirty="0">
                <a:latin typeface="+mj-lt"/>
                <a:ea typeface="ＭＳ Ｐゴシック" charset="0"/>
                <a:cs typeface="Arial"/>
              </a:rPr>
              <a:t>H</a:t>
            </a:r>
            <a:r>
              <a:rPr lang="en-US" sz="2400" b="0" dirty="0" smtClean="0">
                <a:latin typeface="+mj-lt"/>
                <a:ea typeface="ＭＳ Ｐゴシック" charset="0"/>
                <a:cs typeface="Arial"/>
              </a:rPr>
              <a:t>ow does applying this lens highlight </a:t>
            </a:r>
            <a:r>
              <a:rPr lang="en-US" sz="2400" b="0" dirty="0">
                <a:latin typeface="+mj-lt"/>
                <a:ea typeface="ＭＳ Ｐゴシック" charset="0"/>
                <a:cs typeface="Arial"/>
              </a:rPr>
              <a:t>different aspects of </a:t>
            </a:r>
            <a:r>
              <a:rPr lang="en-US" sz="2400" b="0" dirty="0" smtClean="0">
                <a:latin typeface="+mj-lt"/>
                <a:ea typeface="ＭＳ Ｐゴシック" charset="0"/>
                <a:cs typeface="Arial"/>
              </a:rPr>
              <a:t>the text? What can readers learn through activities like these? How can our students benefit? </a:t>
            </a:r>
            <a:endParaRPr lang="en-US" sz="2400" b="0" dirty="0" smtClean="0">
              <a:latin typeface="+mj-lt"/>
              <a:ea typeface="ＭＳ Ｐゴシック" charset="0"/>
              <a:cs typeface="ＭＳ Ｐゴシック" charset="0"/>
            </a:endParaRPr>
          </a:p>
        </p:txBody>
      </p:sp>
      <p:pic>
        <p:nvPicPr>
          <p:cNvPr id="4" name="Picture 3" descr="aff90a39a90029b227a1988e81f486b5.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21375" y="444499"/>
            <a:ext cx="2964962" cy="3386867"/>
          </a:xfrm>
          <a:prstGeom prst="rect">
            <a:avLst/>
          </a:prstGeom>
        </p:spPr>
      </p:pic>
    </p:spTree>
    <p:extLst>
      <p:ext uri="{BB962C8B-B14F-4D97-AF65-F5344CB8AC3E}">
        <p14:creationId xmlns:p14="http://schemas.microsoft.com/office/powerpoint/2010/main" val="406632541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365759"/>
            <a:ext cx="7520940" cy="1618471"/>
          </a:xfrm>
        </p:spPr>
        <p:txBody>
          <a:bodyPr/>
          <a:lstStyle/>
          <a:p>
            <a:pPr algn="ctr"/>
            <a:r>
              <a:rPr lang="en-US" dirty="0" smtClean="0"/>
              <a:t>“Natural” interpretation </a:t>
            </a:r>
            <a:br>
              <a:rPr lang="en-US" dirty="0" smtClean="0"/>
            </a:br>
            <a:r>
              <a:rPr lang="en-US" dirty="0" smtClean="0"/>
              <a:t>vs. </a:t>
            </a:r>
            <a:br>
              <a:rPr lang="en-US" dirty="0" smtClean="0"/>
            </a:br>
            <a:r>
              <a:rPr lang="en-US" dirty="0" smtClean="0"/>
              <a:t>Critical theory</a:t>
            </a:r>
            <a:endParaRPr lang="en-US" dirty="0"/>
          </a:p>
        </p:txBody>
      </p:sp>
      <p:sp>
        <p:nvSpPr>
          <p:cNvPr id="3" name="Content Placeholder 2"/>
          <p:cNvSpPr>
            <a:spLocks noGrp="1"/>
          </p:cNvSpPr>
          <p:nvPr>
            <p:ph idx="1"/>
          </p:nvPr>
        </p:nvSpPr>
        <p:spPr>
          <a:xfrm>
            <a:off x="822960" y="2341383"/>
            <a:ext cx="7520940" cy="2400920"/>
          </a:xfrm>
        </p:spPr>
        <p:txBody>
          <a:bodyPr>
            <a:normAutofit/>
          </a:bodyPr>
          <a:lstStyle/>
          <a:p>
            <a:r>
              <a:rPr lang="en-US" sz="2400" dirty="0" smtClean="0"/>
              <a:t>“Even our ‘personal,’ ‘natural’ interpretations of literature and the world we live in – ‘unsullied’ by theory – are based on assumptions, on ways of seeing the world, that are themselves theoretical and that we don’t realize we’ve internalized” (p. 4). </a:t>
            </a:r>
          </a:p>
          <a:p>
            <a:endParaRPr lang="en-US" sz="1800" dirty="0"/>
          </a:p>
        </p:txBody>
      </p:sp>
    </p:spTree>
    <p:extLst>
      <p:ext uri="{BB962C8B-B14F-4D97-AF65-F5344CB8AC3E}">
        <p14:creationId xmlns:p14="http://schemas.microsoft.com/office/powerpoint/2010/main" val="137997109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Angles.thmx</Template>
  <TotalTime>230</TotalTime>
  <Words>723</Words>
  <Application>Microsoft Macintosh PowerPoint</Application>
  <PresentationFormat>On-screen Show (4:3)</PresentationFormat>
  <Paragraphs>43</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Angles</vt:lpstr>
      <vt:lpstr>   “Seeing Beyond Our Own World:   Using Character Point-of-View Activities  to Introduce Students  to Critical Theory” </vt:lpstr>
      <vt:lpstr>PowerPoint Presentation</vt:lpstr>
      <vt:lpstr>Why Critical Theory, Literary Criticism? </vt:lpstr>
      <vt:lpstr>Upon Seeing an Orange…</vt:lpstr>
      <vt:lpstr>Upon Seeing an orange... </vt:lpstr>
      <vt:lpstr>“Two Graveyards” by susan Tepper</vt:lpstr>
      <vt:lpstr>      “Two Graveyards”  Today’s First goal:</vt:lpstr>
      <vt:lpstr>Today’s Second Goal:</vt:lpstr>
      <vt:lpstr>“Natural” interpretation  vs.  Critical theory</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Upon Seeing an Orange…</dc:title>
  <dc:creator>Stearns-Pfeiffer Amanda</dc:creator>
  <cp:lastModifiedBy>Stearns-Pfeiffer Amanda</cp:lastModifiedBy>
  <cp:revision>37</cp:revision>
  <dcterms:created xsi:type="dcterms:W3CDTF">2012-05-31T14:18:41Z</dcterms:created>
  <dcterms:modified xsi:type="dcterms:W3CDTF">2015-11-16T02:43:53Z</dcterms:modified>
</cp:coreProperties>
</file>